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charts/colors11.xml" ContentType="application/vnd.ms-office.chartcolorstyle+xml"/>
  <Override PartName="/ppt/charts/chart4.xml" ContentType="application/vnd.openxmlformats-officedocument.drawingml.chart+xml"/>
  <Override PartName="/ppt/charts/colors2.xml" ContentType="application/vnd.ms-office.chartcolorstyle+xml"/>
  <Override PartName="/ppt/charts/style2.xml" ContentType="application/vnd.ms-office.chartstyle+xml"/>
  <Override PartName="/ppt/charts/chart3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chart7.xml" ContentType="application/vnd.openxmlformats-officedocument.drawingml.chart+xml"/>
  <Override PartName="/ppt/charts/colors5.xml" ContentType="application/vnd.ms-office.chartcolorstyle+xml"/>
  <Override PartName="/ppt/charts/style5.xml" ContentType="application/vnd.ms-office.chartstyle+xml"/>
  <Override PartName="/ppt/charts/chart6.xml" ContentType="application/vnd.openxmlformats-officedocument.drawingml.chart+xml"/>
  <Override PartName="/ppt/charts/colors4.xml" ContentType="application/vnd.ms-office.chartcolorstyle+xml"/>
  <Override PartName="/ppt/charts/style4.xml" ContentType="application/vnd.ms-office.chartstyle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harts/style6.xml" ContentType="application/vnd.ms-office.chartstyle+xml"/>
  <Override PartName="/ppt/charts/style11.xml" ContentType="application/vnd.ms-office.chartstyle+xml"/>
  <Override PartName="/ppt/charts/chart12.xml" ContentType="application/vnd.openxmlformats-officedocument.drawingml.chart+xml"/>
  <Override PartName="/ppt/charts/colors6.xml" ContentType="application/vnd.ms-office.chartcolorstyle+xml"/>
  <Override PartName="/ppt/charts/style7.xml" ContentType="application/vnd.ms-office.chartstyle+xml"/>
  <Override PartName="/ppt/charts/chart10.xml" ContentType="application/vnd.openxmlformats-officedocument.drawingml.chart+xml"/>
  <Override PartName="/ppt/charts/colors8.xml" ContentType="application/vnd.ms-office.chartcolorstyle+xml"/>
  <Override PartName="/ppt/charts/style8.xml" ContentType="application/vnd.ms-office.chartstyle+xml"/>
  <Override PartName="/ppt/charts/chart9.xml" ContentType="application/vnd.openxmlformats-officedocument.drawingml.chart+xml"/>
  <Override PartName="/ppt/charts/colors7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  <Override PartName="/ppt/charts/colors10.xml" ContentType="application/vnd.ms-office.chartcolorstyle+xml"/>
  <Override PartName="/ppt/charts/style10.xml" ContentType="application/vnd.ms-office.chartstyle+xml"/>
  <Override PartName="/ppt/charts/chart11.xml" ContentType="application/vnd.openxmlformats-officedocument.drawingml.chart+xml"/>
  <Override PartName="/ppt/charts/chart8.xml" ContentType="application/vnd.openxmlformats-officedocument.drawingml.char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555" r:id="rId2"/>
    <p:sldId id="606" r:id="rId3"/>
    <p:sldId id="607" r:id="rId4"/>
    <p:sldId id="608" r:id="rId5"/>
    <p:sldId id="609" r:id="rId6"/>
    <p:sldId id="610" r:id="rId7"/>
    <p:sldId id="611" r:id="rId8"/>
    <p:sldId id="632" r:id="rId9"/>
    <p:sldId id="565" r:id="rId10"/>
    <p:sldId id="597" r:id="rId11"/>
    <p:sldId id="600" r:id="rId12"/>
    <p:sldId id="571" r:id="rId13"/>
    <p:sldId id="569" r:id="rId14"/>
    <p:sldId id="573" r:id="rId15"/>
    <p:sldId id="628" r:id="rId16"/>
    <p:sldId id="618" r:id="rId17"/>
    <p:sldId id="631" r:id="rId18"/>
    <p:sldId id="629" r:id="rId19"/>
    <p:sldId id="599" r:id="rId20"/>
    <p:sldId id="630" r:id="rId21"/>
    <p:sldId id="430" r:id="rId22"/>
  </p:sldIdLst>
  <p:sldSz cx="12190413" cy="6859588"/>
  <p:notesSz cx="6797675" cy="9872663"/>
  <p:defaultTextStyle>
    <a:defPPr>
      <a:defRPr lang="ru-RU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1526" userDrawn="1">
          <p15:clr>
            <a:srgbClr val="A4A3A4"/>
          </p15:clr>
        </p15:guide>
        <p15:guide id="5" orient="horz" pos="3567" userDrawn="1">
          <p15:clr>
            <a:srgbClr val="A4A3A4"/>
          </p15:clr>
        </p15:guide>
        <p15:guide id="6" orient="horz" pos="709" userDrawn="1">
          <p15:clr>
            <a:srgbClr val="A4A3A4"/>
          </p15:clr>
        </p15:guide>
        <p15:guide id="7" orient="horz" pos="184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Журавлёва Галина Борисовна" initials="ЖГБ" lastIdx="1" clrIdx="0">
    <p:extLst>
      <p:ext uri="{19B8F6BF-5375-455C-9EA6-DF929625EA0E}">
        <p15:presenceInfo xmlns:p15="http://schemas.microsoft.com/office/powerpoint/2012/main" userId="S-1-5-21-2937443172-3269766138-259471830-54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26A3B4"/>
    <a:srgbClr val="0093A7"/>
    <a:srgbClr val="00B4CC"/>
    <a:srgbClr val="E2F5FE"/>
    <a:srgbClr val="999999"/>
    <a:srgbClr val="FE7F2D"/>
    <a:srgbClr val="5B963A"/>
    <a:srgbClr val="F55E01"/>
    <a:srgbClr val="598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4651" autoAdjust="0"/>
  </p:normalViewPr>
  <p:slideViewPr>
    <p:cSldViewPr>
      <p:cViewPr varScale="1">
        <p:scale>
          <a:sx n="67" d="100"/>
          <a:sy n="67" d="100"/>
        </p:scale>
        <p:origin x="90" y="882"/>
      </p:cViewPr>
      <p:guideLst>
        <p:guide pos="1526"/>
        <p:guide orient="horz" pos="3567"/>
        <p:guide orient="horz" pos="709"/>
        <p:guide orient="horz" pos="18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359113793912791E-3"/>
          <c:y val="9.1629467748231084E-3"/>
          <c:w val="0.97113664988446391"/>
          <c:h val="0.9328050569846305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93A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Лист1!$A$2:$A$9</c:f>
              <c:numCache>
                <c:formatCode>0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Лист1!$B$2:$B$9</c:f>
              <c:numCache>
                <c:formatCode>#,##0.0</c:formatCode>
                <c:ptCount val="6"/>
                <c:pt idx="0">
                  <c:v>52.3</c:v>
                </c:pt>
                <c:pt idx="1">
                  <c:v>59</c:v>
                </c:pt>
                <c:pt idx="2">
                  <c:v>70.400000000000006</c:v>
                </c:pt>
                <c:pt idx="3">
                  <c:v>72.3</c:v>
                </c:pt>
                <c:pt idx="4">
                  <c:v>75.099999999999994</c:v>
                </c:pt>
                <c:pt idx="5">
                  <c:v>76.599999999999994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C6-4936-A16B-FA74C70DEBF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12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239409195941859E-3"/>
                  <c:y val="-4.5814733874115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2DFD-4F8F-A98A-62450072BD01}"/>
                </c:ext>
              </c:extLst>
            </c:dLbl>
            <c:dLbl>
              <c:idx val="3"/>
              <c:layout>
                <c:manualLayout>
                  <c:x val="1.311970459797093E-3"/>
                  <c:y val="-4.27604182825078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90-4695-8F86-8AF0DB2EB1E0}"/>
                </c:ext>
              </c:extLst>
            </c:dLbl>
            <c:dLbl>
              <c:idx val="4"/>
              <c:layout>
                <c:manualLayout>
                  <c:x val="-3.9359113793913754E-3"/>
                  <c:y val="-4.2760418282507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90-4695-8F86-8AF0DB2EB1E0}"/>
                </c:ext>
              </c:extLst>
            </c:dLbl>
            <c:dLbl>
              <c:idx val="5"/>
              <c:layout>
                <c:manualLayout>
                  <c:x val="3.9359113793912791E-3"/>
                  <c:y val="-5.1923365057330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90-4695-8F86-8AF0DB2EB1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Лист1!$A$2:$A$9</c:f>
              <c:numCache>
                <c:formatCode>0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Лист1!$C$2:$C$9</c:f>
              <c:numCache>
                <c:formatCode>#,##0.0</c:formatCode>
                <c:ptCount val="6"/>
                <c:pt idx="0">
                  <c:v>230.4</c:v>
                </c:pt>
                <c:pt idx="1">
                  <c:v>419</c:v>
                </c:pt>
                <c:pt idx="2">
                  <c:v>516.70000000000005</c:v>
                </c:pt>
                <c:pt idx="3">
                  <c:v>477.3</c:v>
                </c:pt>
                <c:pt idx="4">
                  <c:v>496.1</c:v>
                </c:pt>
                <c:pt idx="5">
                  <c:v>505.6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C6-4936-A16B-FA74C70DE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100"/>
        <c:axId val="619746344"/>
        <c:axId val="619745360"/>
      </c:barChart>
      <c:catAx>
        <c:axId val="619746344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619745360"/>
        <c:crosses val="autoZero"/>
        <c:auto val="1"/>
        <c:lblAlgn val="ctr"/>
        <c:lblOffset val="100"/>
        <c:noMultiLvlLbl val="0"/>
      </c:catAx>
      <c:valAx>
        <c:axId val="61974536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19746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326862920384062E-2"/>
          <c:y val="0.31972678390724663"/>
          <c:w val="0.97334627415923192"/>
          <c:h val="0.551730289122734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21.8</c:v>
                </c:pt>
                <c:pt idx="1">
                  <c:v>22.2</c:v>
                </c:pt>
                <c:pt idx="2">
                  <c:v>25.4</c:v>
                </c:pt>
                <c:pt idx="3">
                  <c:v>26.8</c:v>
                </c:pt>
                <c:pt idx="4">
                  <c:v>27.9</c:v>
                </c:pt>
                <c:pt idx="5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6-49CA-8188-6135670A6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9574040"/>
        <c:axId val="669570760"/>
      </c:lineChart>
      <c:catAx>
        <c:axId val="669574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69570760"/>
        <c:crosses val="autoZero"/>
        <c:auto val="1"/>
        <c:lblAlgn val="ctr"/>
        <c:lblOffset val="100"/>
        <c:noMultiLvlLbl val="0"/>
      </c:catAx>
      <c:valAx>
        <c:axId val="66957076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695740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596589812151392E-2"/>
          <c:y val="7.4508915759300437E-2"/>
          <c:w val="0.97463970730192173"/>
          <c:h val="0.886462528304048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ln w="444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1962682429138495E-2"/>
                  <c:y val="-7.33769306385012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B4C-4919-964A-4E6D000CB0BD}"/>
                </c:ext>
              </c:extLst>
            </c:dLbl>
            <c:dLbl>
              <c:idx val="3"/>
              <c:layout>
                <c:manualLayout>
                  <c:x val="-3.4282504765493084E-2"/>
                  <c:y val="-7.69263636673484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17D-4C03-AED1-2AE95F1202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Лист1!$A$2:$A$11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Лист1!$B$2:$B$11</c:f>
              <c:numCache>
                <c:formatCode>#\ ##0.0</c:formatCode>
                <c:ptCount val="7"/>
                <c:pt idx="0">
                  <c:v>24.5</c:v>
                </c:pt>
                <c:pt idx="1">
                  <c:v>23.983000000000001</c:v>
                </c:pt>
                <c:pt idx="2">
                  <c:v>31.123999999999999</c:v>
                </c:pt>
                <c:pt idx="3">
                  <c:v>33.683999999999997</c:v>
                </c:pt>
                <c:pt idx="4">
                  <c:v>23.666</c:v>
                </c:pt>
                <c:pt idx="5">
                  <c:v>22.687000000000001</c:v>
                </c:pt>
                <c:pt idx="6">
                  <c:v>20.402999999999999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4C-4919-964A-4E6D000CB0B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ln w="444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rgbClr val="C00000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4268163583509204E-2"/>
                  <c:y val="8.65774712263761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B4C-4919-964A-4E6D000CB0BD}"/>
                </c:ext>
              </c:extLst>
            </c:dLbl>
            <c:dLbl>
              <c:idx val="3"/>
              <c:layout>
                <c:manualLayout>
                  <c:x val="-3.5435245342678459E-2"/>
                  <c:y val="7.06532987494374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7D-4C03-AED1-2AE95F1202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C00000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Лист1!$A$2:$A$11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Лист1!$C$2:$C$11</c:f>
              <c:numCache>
                <c:formatCode>#\ ##0.0</c:formatCode>
                <c:ptCount val="7"/>
                <c:pt idx="0">
                  <c:v>24.259419999999999</c:v>
                </c:pt>
                <c:pt idx="1">
                  <c:v>25.414000000000001</c:v>
                </c:pt>
                <c:pt idx="2">
                  <c:v>28.62</c:v>
                </c:pt>
                <c:pt idx="3">
                  <c:v>30.934999999999999</c:v>
                </c:pt>
                <c:pt idx="4">
                  <c:v>25.687999999999999</c:v>
                </c:pt>
                <c:pt idx="5">
                  <c:v>24.571999999999999</c:v>
                </c:pt>
                <c:pt idx="6">
                  <c:v>22.315000000000001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B4C-4919-964A-4E6D000CB0B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госдолг</c:v>
                </c:pt>
              </c:strCache>
            </c:strRef>
          </c:tx>
          <c:spPr>
            <a:ln w="4445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6720526579157057E-2"/>
                  <c:y val="7.065329874943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BD5-4981-AE54-353DEF68D998}"/>
                </c:ext>
              </c:extLst>
            </c:dLbl>
            <c:dLbl>
              <c:idx val="3"/>
              <c:layout>
                <c:manualLayout>
                  <c:x val="-2.5567786001971723E-2"/>
                  <c:y val="7.37899546987845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BD5-4981-AE54-353DEF68D9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Лист1!$A$2:$A$11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Лист1!$D$2:$D$11</c:f>
              <c:numCache>
                <c:formatCode>#\ ##0.0</c:formatCode>
                <c:ptCount val="7"/>
                <c:pt idx="0">
                  <c:v>1.59964</c:v>
                </c:pt>
                <c:pt idx="1">
                  <c:v>2.2999999999999998</c:v>
                </c:pt>
                <c:pt idx="2">
                  <c:v>0.8</c:v>
                </c:pt>
                <c:pt idx="3">
                  <c:v>0.86499999999999999</c:v>
                </c:pt>
                <c:pt idx="4">
                  <c:v>2.7650000000000001</c:v>
                </c:pt>
                <c:pt idx="5">
                  <c:v>4.5650000000000004</c:v>
                </c:pt>
                <c:pt idx="6">
                  <c:v>6.3490000000000002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B4C-4919-964A-4E6D000CB0B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деф/проф</c:v>
                </c:pt>
              </c:strCache>
            </c:strRef>
          </c:tx>
          <c:spPr>
            <a:ln w="44450" cap="rnd">
              <a:solidFill>
                <a:srgbClr val="C3B732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rgbClr val="C3B73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7873267156342391E-2"/>
                  <c:y val="-0.1051562672114733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BD5-4981-AE54-353DEF68D998}"/>
                </c:ext>
              </c:extLst>
            </c:dLbl>
            <c:dLbl>
              <c:idx val="3"/>
              <c:layout>
                <c:manualLayout>
                  <c:x val="-3.4789710619454649E-2"/>
                  <c:y val="-8.31996755660429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BD5-4981-AE54-353DEF68D9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C3B732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Лист1!$A$2:$A$11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Лист1!$E$2:$E$11</c:f>
              <c:numCache>
                <c:formatCode>#\ ##0.0</c:formatCode>
                <c:ptCount val="7"/>
                <c:pt idx="0">
                  <c:v>0.24104</c:v>
                </c:pt>
                <c:pt idx="1">
                  <c:v>-1.4310000000000009</c:v>
                </c:pt>
                <c:pt idx="2">
                  <c:v>2.5039999999999978</c:v>
                </c:pt>
                <c:pt idx="3">
                  <c:v>2.7489999999999988</c:v>
                </c:pt>
                <c:pt idx="4">
                  <c:v>-2.0219999999999985</c:v>
                </c:pt>
                <c:pt idx="5">
                  <c:v>-1.884999999999998</c:v>
                </c:pt>
                <c:pt idx="6">
                  <c:v>-1.9120000000000026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B4C-4919-964A-4E6D000CB0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7697736"/>
        <c:axId val="337700088"/>
      </c:lineChart>
      <c:catAx>
        <c:axId val="3376977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37700088"/>
        <c:crosses val="autoZero"/>
        <c:auto val="1"/>
        <c:lblAlgn val="ctr"/>
        <c:lblOffset val="100"/>
        <c:noMultiLvlLbl val="0"/>
      </c:catAx>
      <c:valAx>
        <c:axId val="337700088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337697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319223985890653E-2"/>
          <c:y val="5.1779445191107797E-2"/>
          <c:w val="0.97536155202821873"/>
          <c:h val="0.918632300413973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357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35-4EBE-B57C-AABFF6381F95}"/>
              </c:ext>
            </c:extLst>
          </c:dPt>
          <c:dPt>
            <c:idx val="1"/>
            <c:invertIfNegative val="0"/>
            <c:bubble3D val="0"/>
            <c:spPr>
              <a:solidFill>
                <a:srgbClr val="7F7F7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35-4EBE-B57C-AABFF6381F95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35-4EBE-B57C-AABFF6381F95}"/>
              </c:ext>
            </c:extLst>
          </c:dPt>
          <c:dPt>
            <c:idx val="3"/>
            <c:invertIfNegative val="0"/>
            <c:bubble3D val="0"/>
            <c:spPr>
              <a:solidFill>
                <a:srgbClr val="43659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435-4EBE-B57C-AABFF6381F95}"/>
              </c:ext>
            </c:extLst>
          </c:dPt>
          <c:dPt>
            <c:idx val="4"/>
            <c:invertIfNegative val="0"/>
            <c:bubble3D val="0"/>
            <c:spPr>
              <a:solidFill>
                <a:srgbClr val="5482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435-4EBE-B57C-AABFF6381F95}"/>
              </c:ext>
            </c:extLst>
          </c:dPt>
          <c:dPt>
            <c:idx val="5"/>
            <c:invertIfNegative val="0"/>
            <c:bubble3D val="0"/>
            <c:spPr>
              <a:solidFill>
                <a:srgbClr val="3B383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435-4EBE-B57C-AABFF6381F95}"/>
              </c:ext>
            </c:extLst>
          </c:dPt>
          <c:dPt>
            <c:idx val="6"/>
            <c:invertIfNegative val="0"/>
            <c:bubble3D val="0"/>
            <c:spPr>
              <a:solidFill>
                <a:srgbClr val="EA4F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435-4EBE-B57C-AABFF6381F95}"/>
              </c:ext>
            </c:extLst>
          </c:dPt>
          <c:dPt>
            <c:idx val="7"/>
            <c:invertIfNegative val="0"/>
            <c:bubble3D val="0"/>
            <c:spPr>
              <a:solidFill>
                <a:srgbClr val="FEC62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435-4EBE-B57C-AABFF6381F95}"/>
              </c:ext>
            </c:extLst>
          </c:dPt>
          <c:dPt>
            <c:idx val="8"/>
            <c:invertIfNegative val="0"/>
            <c:bubble3D val="0"/>
            <c:spPr>
              <a:solidFill>
                <a:srgbClr val="16A6D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435-4EBE-B57C-AABFF6381F95}"/>
              </c:ext>
            </c:extLst>
          </c:dPt>
          <c:dPt>
            <c:idx val="9"/>
            <c:invertIfNegative val="0"/>
            <c:bubble3D val="0"/>
            <c:spPr>
              <a:solidFill>
                <a:srgbClr val="0F75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435-4EBE-B57C-AABFF6381F95}"/>
              </c:ext>
            </c:extLst>
          </c:dPt>
          <c:dPt>
            <c:idx val="10"/>
            <c:invertIfNegative val="0"/>
            <c:bubble3D val="0"/>
            <c:spPr>
              <a:solidFill>
                <a:srgbClr val="2F559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435-4EBE-B57C-AABFF6381F95}"/>
              </c:ext>
            </c:extLst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435-4EBE-B57C-AABFF6381F95}"/>
              </c:ext>
            </c:extLst>
          </c:dPt>
          <c:dPt>
            <c:idx val="12"/>
            <c:invertIfNegative val="0"/>
            <c:bubble3D val="0"/>
            <c:spPr>
              <a:solidFill>
                <a:srgbClr val="7F7F7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435-4EBE-B57C-AABFF6381F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  <c:pt idx="4">
                  <c:v>Категория 5</c:v>
                </c:pt>
                <c:pt idx="5">
                  <c:v>Категория 6</c:v>
                </c:pt>
                <c:pt idx="6">
                  <c:v>Категория 7</c:v>
                </c:pt>
                <c:pt idx="7">
                  <c:v>Категория 8</c:v>
                </c:pt>
                <c:pt idx="8">
                  <c:v>Категория 9</c:v>
                </c:pt>
                <c:pt idx="9">
                  <c:v>Категория 10</c:v>
                </c:pt>
                <c:pt idx="10">
                  <c:v>Категория 11</c:v>
                </c:pt>
                <c:pt idx="11">
                  <c:v>Категория 12</c:v>
                </c:pt>
                <c:pt idx="12">
                  <c:v>Категория 13</c:v>
                </c:pt>
                <c:pt idx="13">
                  <c:v>Категория 14</c:v>
                </c:pt>
              </c:strCache>
            </c:strRef>
          </c:cat>
          <c:val>
            <c:numRef>
              <c:f>Лист1!$B$2:$B$15</c:f>
              <c:numCache>
                <c:formatCode>#\ ##0.0</c:formatCode>
                <c:ptCount val="14"/>
                <c:pt idx="0">
                  <c:v>1888.0029999999999</c:v>
                </c:pt>
                <c:pt idx="1">
                  <c:v>4.79</c:v>
                </c:pt>
                <c:pt idx="2">
                  <c:v>260.75400000000002</c:v>
                </c:pt>
                <c:pt idx="3">
                  <c:v>4388.1270000000004</c:v>
                </c:pt>
                <c:pt idx="4">
                  <c:v>3532.6860000000001</c:v>
                </c:pt>
                <c:pt idx="5">
                  <c:v>99.772999999999996</c:v>
                </c:pt>
                <c:pt idx="6">
                  <c:v>6007.241</c:v>
                </c:pt>
                <c:pt idx="7">
                  <c:v>903.05399999999997</c:v>
                </c:pt>
                <c:pt idx="8">
                  <c:v>1596.4059999999999</c:v>
                </c:pt>
                <c:pt idx="9">
                  <c:v>3749.1089999999999</c:v>
                </c:pt>
                <c:pt idx="10">
                  <c:v>417.21</c:v>
                </c:pt>
                <c:pt idx="11">
                  <c:v>172.4</c:v>
                </c:pt>
                <c:pt idx="12">
                  <c:v>514.95699999999999</c:v>
                </c:pt>
                <c:pt idx="13">
                  <c:v>242.83099999999999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2435-4EBE-B57C-AABFF6381F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"/>
        <c:overlap val="-59"/>
        <c:axId val="340129088"/>
        <c:axId val="340133400"/>
      </c:barChart>
      <c:catAx>
        <c:axId val="340129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0133400"/>
        <c:crosses val="autoZero"/>
        <c:auto val="1"/>
        <c:lblAlgn val="ctr"/>
        <c:lblOffset val="100"/>
        <c:noMultiLvlLbl val="0"/>
      </c:catAx>
      <c:valAx>
        <c:axId val="340133400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340129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749928905908435E-2"/>
          <c:y val="1.5678106499525706E-2"/>
          <c:w val="0.97334627415923192"/>
          <c:h val="0.9310163314020868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263,0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5D-44B9-9474-EAE0F4698FE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478,1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5D-44B9-9474-EAE0F4698FE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576,2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75D-44B9-9474-EAE0F4698FE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506,8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75D-44B9-9474-EAE0F4698FEE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512,6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75D-44B9-9474-EAE0F4698FEE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508,2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75D-44B9-9474-EAE0F4698F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263</c:v>
                </c:pt>
                <c:pt idx="1">
                  <c:v>478.1</c:v>
                </c:pt>
                <c:pt idx="2">
                  <c:v>576.20000000000005</c:v>
                </c:pt>
                <c:pt idx="3">
                  <c:v>506.8</c:v>
                </c:pt>
                <c:pt idx="4">
                  <c:v>512.6</c:v>
                </c:pt>
                <c:pt idx="5">
                  <c:v>508.2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75-4165-8CD3-55A6AAE70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626216"/>
        <c:axId val="299623472"/>
      </c:lineChart>
      <c:catAx>
        <c:axId val="299626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9623472"/>
        <c:crosses val="autoZero"/>
        <c:auto val="1"/>
        <c:lblAlgn val="ctr"/>
        <c:lblOffset val="100"/>
        <c:noMultiLvlLbl val="0"/>
      </c:catAx>
      <c:valAx>
        <c:axId val="299623472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996262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862051065151308E-2"/>
          <c:y val="0.13608441654630968"/>
          <c:w val="0.96313794893484872"/>
          <c:h val="0.7718000632542536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accent2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3.8340415283975568E-2"/>
                  <c:y val="-0.118786069139031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2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15582029134219E-2"/>
                      <c:h val="0.144132190729342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C40-448F-B01E-E72F944069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Лист1!$A$3:$A$9</c:f>
              <c:numCache>
                <c:formatCode>General</c:formatCode>
                <c:ptCount val="7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Лист1!$B$3:$B$9</c:f>
              <c:numCache>
                <c:formatCode>#,##0.0</c:formatCode>
                <c:ptCount val="7"/>
                <c:pt idx="0">
                  <c:v>89.6</c:v>
                </c:pt>
                <c:pt idx="1">
                  <c:v>74.7</c:v>
                </c:pt>
                <c:pt idx="2">
                  <c:v>70.8</c:v>
                </c:pt>
                <c:pt idx="3">
                  <c:v>74.2</c:v>
                </c:pt>
                <c:pt idx="4">
                  <c:v>79.599999999999994</c:v>
                </c:pt>
                <c:pt idx="5">
                  <c:v>83.8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4-476F-9D51-8F11E64DE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628176"/>
        <c:axId val="299625824"/>
      </c:lineChart>
      <c:catAx>
        <c:axId val="2996281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9625824"/>
        <c:crosses val="autoZero"/>
        <c:auto val="1"/>
        <c:lblAlgn val="ctr"/>
        <c:lblOffset val="100"/>
        <c:noMultiLvlLbl val="0"/>
      </c:catAx>
      <c:valAx>
        <c:axId val="299625824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996281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538429690360191E-2"/>
          <c:y val="0.22371895250024804"/>
          <c:w val="0.95880787824608582"/>
          <c:h val="0.5149381327203560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chemeClr val="accent1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3.8638792122593399E-2"/>
                  <c:y val="-0.161267143534293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1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740691873103449E-2"/>
                      <c:h val="0.177249451259043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601-42C0-AA66-0C0E3D348D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1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44.1</c:v>
                </c:pt>
                <c:pt idx="1">
                  <c:v>44.4</c:v>
                </c:pt>
                <c:pt idx="2">
                  <c:v>44.5</c:v>
                </c:pt>
                <c:pt idx="3">
                  <c:v>44.6</c:v>
                </c:pt>
                <c:pt idx="4">
                  <c:v>44.7</c:v>
                </c:pt>
                <c:pt idx="5">
                  <c:v>44.81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75-4165-8CD3-55A6AAE70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624648"/>
        <c:axId val="299627000"/>
      </c:lineChart>
      <c:catAx>
        <c:axId val="299624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9627000"/>
        <c:crosses val="autoZero"/>
        <c:auto val="1"/>
        <c:lblAlgn val="ctr"/>
        <c:lblOffset val="100"/>
        <c:noMultiLvlLbl val="0"/>
      </c:catAx>
      <c:valAx>
        <c:axId val="29962700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9962464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961461898670625E-2"/>
          <c:y val="0.19444656807015032"/>
          <c:w val="0.97092320817370747"/>
          <c:h val="0.4973748878214601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rgbClr val="0093A7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rgbClr val="0093A7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4.0774190569560741E-2"/>
                  <c:y val="-0.1783804490523012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DB1-4213-A4BE-A9AF446D35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93A7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25.1</c:v>
                </c:pt>
                <c:pt idx="1">
                  <c:v>25.1</c:v>
                </c:pt>
                <c:pt idx="2">
                  <c:v>25.7</c:v>
                </c:pt>
                <c:pt idx="3">
                  <c:v>25.8</c:v>
                </c:pt>
                <c:pt idx="4">
                  <c:v>26</c:v>
                </c:pt>
                <c:pt idx="5">
                  <c:v>26.3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4-476F-9D51-8F11E64DE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625040"/>
        <c:axId val="299628960"/>
      </c:lineChart>
      <c:catAx>
        <c:axId val="299625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9628960"/>
        <c:crosses val="autoZero"/>
        <c:auto val="1"/>
        <c:lblAlgn val="ctr"/>
        <c:lblOffset val="100"/>
        <c:noMultiLvlLbl val="0"/>
      </c:catAx>
      <c:valAx>
        <c:axId val="29962896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996250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326862920384062E-2"/>
          <c:y val="0.40324692779864418"/>
          <c:w val="0.97334627415923192"/>
          <c:h val="0.551730289122734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rgbClr val="FE7F2D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rgbClr val="FE7F2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FE7F2D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Лист1!$B$2:$B$8</c:f>
              <c:numCache>
                <c:formatCode>#\ ##0.0</c:formatCode>
                <c:ptCount val="6"/>
                <c:pt idx="0">
                  <c:v>8.1999999999999993</c:v>
                </c:pt>
                <c:pt idx="1">
                  <c:v>8.5</c:v>
                </c:pt>
                <c:pt idx="2">
                  <c:v>8.1</c:v>
                </c:pt>
                <c:pt idx="3">
                  <c:v>8.1</c:v>
                </c:pt>
                <c:pt idx="4">
                  <c:v>8.1</c:v>
                </c:pt>
                <c:pt idx="5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6-49CA-8188-6135670A6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625432"/>
        <c:axId val="299627392"/>
      </c:lineChart>
      <c:catAx>
        <c:axId val="299625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9627392"/>
        <c:crosses val="autoZero"/>
        <c:auto val="1"/>
        <c:lblAlgn val="ctr"/>
        <c:lblOffset val="100"/>
        <c:noMultiLvlLbl val="0"/>
      </c:catAx>
      <c:valAx>
        <c:axId val="299627392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2996254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326862920384062E-2"/>
          <c:y val="0.31972678390724663"/>
          <c:w val="0.97334627415923192"/>
          <c:h val="0.5517302891227342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31750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Лист1!$B$2:$B$8</c:f>
              <c:numCache>
                <c:formatCode>#\ ##0.0</c:formatCode>
                <c:ptCount val="6"/>
                <c:pt idx="1">
                  <c:v>8.3000000000000007</c:v>
                </c:pt>
                <c:pt idx="2">
                  <c:v>8.9</c:v>
                </c:pt>
                <c:pt idx="3">
                  <c:v>9.3000000000000007</c:v>
                </c:pt>
                <c:pt idx="4">
                  <c:v>9.8000000000000007</c:v>
                </c:pt>
                <c:pt idx="5">
                  <c:v>10.3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76-4C3B-8E19-59C3CA8865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625432"/>
        <c:axId val="299627392"/>
      </c:lineChart>
      <c:catAx>
        <c:axId val="299625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9627392"/>
        <c:crosses val="autoZero"/>
        <c:auto val="1"/>
        <c:lblAlgn val="ctr"/>
        <c:lblOffset val="100"/>
        <c:noMultiLvlLbl val="0"/>
      </c:catAx>
      <c:valAx>
        <c:axId val="299627392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2996254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922923797341249E-2"/>
          <c:y val="0.34037251639798827"/>
          <c:w val="0.96486554320989659"/>
          <c:h val="0.6515320724889883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4445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43"/>
            <c:spPr>
              <a:solidFill>
                <a:schemeClr val="bg1"/>
              </a:solidFill>
              <a:ln w="4445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9.4</c:v>
                </c:pt>
                <c:pt idx="1">
                  <c:v>9.5</c:v>
                </c:pt>
                <c:pt idx="2">
                  <c:v>9.9</c:v>
                </c:pt>
                <c:pt idx="3">
                  <c:v>9.6999999999999993</c:v>
                </c:pt>
                <c:pt idx="4">
                  <c:v>9.4</c:v>
                </c:pt>
                <c:pt idx="5">
                  <c:v>9.1999999999999993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75-4165-8CD3-55A6AAE70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9574040"/>
        <c:axId val="669570760"/>
      </c:lineChart>
      <c:catAx>
        <c:axId val="669574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69570760"/>
        <c:crosses val="autoZero"/>
        <c:auto val="1"/>
        <c:lblAlgn val="ctr"/>
        <c:lblOffset val="100"/>
        <c:noMultiLvlLbl val="0"/>
      </c:catAx>
      <c:valAx>
        <c:axId val="66957076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695740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326862920384062E-2"/>
          <c:y val="0.25708643956444366"/>
          <c:w val="0.97334627415923192"/>
          <c:h val="0.61437034065333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 cap="rnd">
              <a:solidFill>
                <a:srgbClr val="0093A7"/>
              </a:solidFill>
              <a:round/>
            </a:ln>
            <a:effectLst/>
          </c:spPr>
          <c:marker>
            <c:symbol val="circle"/>
            <c:size val="15"/>
            <c:spPr>
              <a:solidFill>
                <a:schemeClr val="bg1"/>
              </a:solidFill>
              <a:ln w="25400">
                <a:solidFill>
                  <a:srgbClr val="0093A7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3.9244606317123815E-2"/>
                  <c:y val="-0.2690392635101642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764-4BE0-A628-582D4770D2A8}"/>
                </c:ext>
              </c:extLst>
            </c:dLbl>
            <c:dLbl>
              <c:idx val="5"/>
              <c:layout>
                <c:manualLayout>
                  <c:x val="-4.4981262736002274E-2"/>
                  <c:y val="-0.1812222712711256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493-47B3-A1B1-B89CC4710F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93A7"/>
                    </a:solidFill>
                    <a:latin typeface="Bebas Neue Bold" panose="020B0606020202050201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Лист1!$B$2:$B$8</c:f>
              <c:numCache>
                <c:formatCode>#,##0.0</c:formatCode>
                <c:ptCount val="6"/>
                <c:pt idx="0">
                  <c:v>92.2</c:v>
                </c:pt>
                <c:pt idx="1">
                  <c:v>95.7</c:v>
                </c:pt>
                <c:pt idx="2">
                  <c:v>103.5</c:v>
                </c:pt>
                <c:pt idx="3">
                  <c:v>112.5</c:v>
                </c:pt>
                <c:pt idx="4">
                  <c:v>121.1</c:v>
                </c:pt>
                <c:pt idx="5">
                  <c:v>129.6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4-476F-9D51-8F11E64DE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9574040"/>
        <c:axId val="669570760"/>
      </c:lineChart>
      <c:catAx>
        <c:axId val="669574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69570760"/>
        <c:crosses val="autoZero"/>
        <c:auto val="1"/>
        <c:lblAlgn val="ctr"/>
        <c:lblOffset val="100"/>
        <c:noMultiLvlLbl val="0"/>
      </c:catAx>
      <c:valAx>
        <c:axId val="669570760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6695740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" y="4"/>
            <a:ext cx="2946399" cy="494116"/>
          </a:xfrm>
          <a:prstGeom prst="rect">
            <a:avLst/>
          </a:prstGeom>
        </p:spPr>
        <p:txBody>
          <a:bodyPr vert="horz" lIns="87213" tIns="43607" rIns="87213" bIns="436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9" y="4"/>
            <a:ext cx="2946399" cy="494116"/>
          </a:xfrm>
          <a:prstGeom prst="rect">
            <a:avLst/>
          </a:prstGeom>
        </p:spPr>
        <p:txBody>
          <a:bodyPr vert="horz" lIns="87213" tIns="43607" rIns="87213" bIns="43607" rtlCol="0"/>
          <a:lstStyle>
            <a:lvl1pPr algn="r">
              <a:defRPr sz="1200"/>
            </a:lvl1pPr>
          </a:lstStyle>
          <a:p>
            <a:fld id="{BBC18DDD-1B6F-43C3-8953-0143B4EEB9B0}" type="datetime1">
              <a:rPr lang="ru-RU" smtClean="0"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3" y="9376982"/>
            <a:ext cx="2946399" cy="494116"/>
          </a:xfrm>
          <a:prstGeom prst="rect">
            <a:avLst/>
          </a:prstGeom>
        </p:spPr>
        <p:txBody>
          <a:bodyPr vert="horz" lIns="87213" tIns="43607" rIns="87213" bIns="436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9" y="9376982"/>
            <a:ext cx="2946399" cy="494116"/>
          </a:xfrm>
          <a:prstGeom prst="rect">
            <a:avLst/>
          </a:prstGeom>
        </p:spPr>
        <p:txBody>
          <a:bodyPr vert="horz" lIns="87213" tIns="43607" rIns="87213" bIns="43607" rtlCol="0" anchor="b"/>
          <a:lstStyle>
            <a:lvl1pPr algn="r">
              <a:defRPr sz="1200"/>
            </a:lvl1pPr>
          </a:lstStyle>
          <a:p>
            <a:fld id="{4F5562F2-1D90-4CEE-BC69-D5E4DB5FF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2667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" y="4"/>
            <a:ext cx="2946399" cy="494116"/>
          </a:xfrm>
          <a:prstGeom prst="rect">
            <a:avLst/>
          </a:prstGeom>
        </p:spPr>
        <p:txBody>
          <a:bodyPr vert="horz" lIns="87213" tIns="43607" rIns="87213" bIns="436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9" y="4"/>
            <a:ext cx="2946399" cy="494116"/>
          </a:xfrm>
          <a:prstGeom prst="rect">
            <a:avLst/>
          </a:prstGeom>
        </p:spPr>
        <p:txBody>
          <a:bodyPr vert="horz" lIns="87213" tIns="43607" rIns="87213" bIns="43607" rtlCol="0"/>
          <a:lstStyle>
            <a:lvl1pPr algn="r">
              <a:defRPr sz="1200"/>
            </a:lvl1pPr>
          </a:lstStyle>
          <a:p>
            <a:fld id="{D5E6C8A5-00AA-4DA3-8642-C0C9AFFE20F4}" type="datetime1">
              <a:rPr lang="ru-RU" smtClean="0"/>
              <a:t>08.11.2022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013" y="736600"/>
            <a:ext cx="6597650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213" tIns="43607" rIns="87213" bIns="436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8" y="4690080"/>
            <a:ext cx="5438774" cy="4442228"/>
          </a:xfrm>
          <a:prstGeom prst="rect">
            <a:avLst/>
          </a:prstGeom>
        </p:spPr>
        <p:txBody>
          <a:bodyPr vert="horz" lIns="87213" tIns="43607" rIns="87213" bIns="4360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3" y="9376982"/>
            <a:ext cx="2946399" cy="494116"/>
          </a:xfrm>
          <a:prstGeom prst="rect">
            <a:avLst/>
          </a:prstGeom>
        </p:spPr>
        <p:txBody>
          <a:bodyPr vert="horz" lIns="87213" tIns="43607" rIns="87213" bIns="436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9" y="9376982"/>
            <a:ext cx="2946399" cy="494116"/>
          </a:xfrm>
          <a:prstGeom prst="rect">
            <a:avLst/>
          </a:prstGeom>
        </p:spPr>
        <p:txBody>
          <a:bodyPr vert="horz" lIns="87213" tIns="43607" rIns="87213" bIns="43607" rtlCol="0" anchor="b"/>
          <a:lstStyle>
            <a:lvl1pPr algn="r">
              <a:defRPr sz="1200"/>
            </a:lvl1pPr>
          </a:lstStyle>
          <a:p>
            <a:fld id="{DBE11892-3E3E-450F-AA67-537434DBE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50206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A785459-1EEE-4987-BB5F-B4FCE4B2B540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454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F57A309-2A5C-45BB-BC52-2F2E70985319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03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4543F00-B782-425D-A6E5-6D5DDDD76CF3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19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D253EFD-66DB-449E-849E-830F77678D92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642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0F867D8-CF87-4360-A6A2-EBB50D8B187C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78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5306832-6CD6-41D0-830A-50619AD2CBA2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03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D253EFD-66DB-449E-849E-830F77678D92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580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769D027-76CF-43BC-B6FF-B42B0917E4D5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794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D253EFD-66DB-449E-849E-830F77678D92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601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57C573-E9A9-491F-BC6D-39E14D2AD407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990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37DE830-B39E-40F0-AE1E-97025BF3B67B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326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EBBBA59-1159-4F18-90BE-4B66DE09F461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801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B956524-900B-4EA2-BF84-7DA6EFC115BC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437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A6AE72B-F579-4F0E-B088-D657944B7E7C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646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D253EFD-66DB-449E-849E-830F77678D92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817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93E8B14-14FB-405B-9650-5D830AD8B95D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528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C7BC68F-0346-488D-9A22-3BD841B37F18}" type="datetime1">
              <a:rPr lang="ru-RU" smtClean="0"/>
              <a:t>08.11.2022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90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8BAD-D96A-4459-9541-33E3AB6C0B1B}" type="datetime1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36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07E49-462A-4F1D-9D33-18EDD536B533}" type="datetime1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7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4A0D-A57A-466C-9B3D-E6415B0230AA}" type="datetime1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75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84B0-23E1-49D0-B649-E3FC21142AA3}" type="datetime1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0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E7AB4-20E8-412F-B899-F7EFC9329888}" type="datetime1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2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62115-0320-4600-BFB4-2159BD04C904}" type="datetime1">
              <a:rPr lang="ru-RU" smtClean="0"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7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C5F0F-6781-40E1-BCB9-A7C7C9035B38}" type="datetime1">
              <a:rPr lang="ru-RU" smtClean="0"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8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7CF1-F7B8-4FCC-890C-0EF740C6003E}" type="datetime1">
              <a:rPr lang="ru-RU" smtClean="0"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9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66D8-2AB1-4324-B2AB-C96018DA39CC}" type="datetime1">
              <a:rPr lang="ru-RU" smtClean="0"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7877E-0B0F-4271-910E-155A198040B9}" type="datetime1">
              <a:rPr lang="ru-RU" smtClean="0"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5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EE65-16D5-4BE0-BEF4-07C5D281CBF9}" type="datetime1">
              <a:rPr lang="ru-RU" smtClean="0"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6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254F4-DA94-46BD-9611-4F22B7646B2D}" type="datetime1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9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8.png"/><Relationship Id="rId21" Type="http://schemas.openxmlformats.org/officeDocument/2006/relationships/image" Target="../media/image35.png"/><Relationship Id="rId7" Type="http://schemas.openxmlformats.org/officeDocument/2006/relationships/image" Target="../media/image6.gif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0.png"/><Relationship Id="rId3" Type="http://schemas.openxmlformats.org/officeDocument/2006/relationships/image" Target="../media/image8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gif"/><Relationship Id="rId11" Type="http://schemas.openxmlformats.org/officeDocument/2006/relationships/image" Target="../media/image44.png"/><Relationship Id="rId5" Type="http://schemas.openxmlformats.org/officeDocument/2006/relationships/image" Target="../media/image19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1.png"/><Relationship Id="rId4" Type="http://schemas.openxmlformats.org/officeDocument/2006/relationships/chart" Target="../charts/chart12.xml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image" Target="../media/image8.png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image" Target="../media/image8.png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4CBFA4C-3E52-4F04-A907-D225C68DFC2F}"/>
              </a:ext>
            </a:extLst>
          </p:cNvPr>
          <p:cNvGrpSpPr/>
          <p:nvPr/>
        </p:nvGrpSpPr>
        <p:grpSpPr>
          <a:xfrm>
            <a:off x="6072638" y="0"/>
            <a:ext cx="454616" cy="6859588"/>
            <a:chOff x="6092438" y="94076"/>
            <a:chExt cx="454616" cy="6859588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5C94F7A-B270-4BBF-9053-5DA2F9491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299" t="27948" r="49873" b="61392"/>
            <a:stretch/>
          </p:blipFill>
          <p:spPr>
            <a:xfrm rot="5400000">
              <a:off x="4937332" y="5343942"/>
              <a:ext cx="2807196" cy="41224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A320394-1171-4F56-98FE-A278FF518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33" t="29044" r="29326" b="60297"/>
            <a:stretch/>
          </p:blipFill>
          <p:spPr>
            <a:xfrm rot="5400000">
              <a:off x="4237920" y="1948594"/>
              <a:ext cx="4121286" cy="412249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6527254" y="3173904"/>
            <a:ext cx="5637824" cy="1402575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Об окружном бюджете</a:t>
            </a:r>
          </a:p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3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год и на плановый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период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2024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2025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D0F398D-1ECC-487F-84F2-DC15DFCC542A}"/>
              </a:ext>
            </a:extLst>
          </p:cNvPr>
          <p:cNvSpPr/>
          <p:nvPr/>
        </p:nvSpPr>
        <p:spPr>
          <a:xfrm>
            <a:off x="6547054" y="2522732"/>
            <a:ext cx="2501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 ЗАКОНА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2B2DB2F-BF0A-495B-AC72-D7C63DF10586}"/>
              </a:ext>
            </a:extLst>
          </p:cNvPr>
          <p:cNvCxnSpPr/>
          <p:nvPr/>
        </p:nvCxnSpPr>
        <p:spPr>
          <a:xfrm>
            <a:off x="6619062" y="2997200"/>
            <a:ext cx="2232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8" t="8801" r="9032"/>
          <a:stretch/>
        </p:blipFill>
        <p:spPr>
          <a:xfrm>
            <a:off x="-176936" y="-98597"/>
            <a:ext cx="6192688" cy="6958185"/>
          </a:xfrm>
          <a:prstGeom prst="rect">
            <a:avLst/>
          </a:prstGeom>
        </p:spPr>
      </p:pic>
      <p:pic>
        <p:nvPicPr>
          <p:cNvPr id="4" name="Рисунок 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310036A1-21D3-45F8-89D9-344BBB6796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50" y="117426"/>
            <a:ext cx="3420653" cy="96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6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AEC89DB2-1ECD-401E-AD42-4ABD113C7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763524"/>
              </p:ext>
            </p:extLst>
          </p:nvPr>
        </p:nvGraphicFramePr>
        <p:xfrm>
          <a:off x="497633" y="1384653"/>
          <a:ext cx="11502228" cy="4853450"/>
        </p:xfrm>
        <a:graphic>
          <a:graphicData uri="http://schemas.openxmlformats.org/drawingml/2006/table">
            <a:tbl>
              <a:tblPr/>
              <a:tblGrid>
                <a:gridCol w="860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115224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154205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6933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        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2021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Доходы</a:t>
                      </a:r>
                      <a:r>
                        <a:rPr lang="ru-RU" sz="2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22 846,2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21 920,9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29 003,6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31 646,3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21 795,9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20 785,3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18 495,8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806,0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182,5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8 415,0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7 688,1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1 862,5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1 848,2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656,0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Налоговые, неналоговые доходы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19 040,2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13 738,3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20 588,6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23 958,2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2200" b="1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933,4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18 937,1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17 839,8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Расходы,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23 388,6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26 670,5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28 216,9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23 777,4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22 647,2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20 382,1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Профицит/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Дефицит (+/-)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166,3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-1 467,7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2 333,1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3 429,4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-1 981,5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-1 861,9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-1 886,3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Верхний предел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госдолга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2 600,0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80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800,0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2 765,0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4 565,0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6 448,7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Параметры бюджета Ненецкого автономного округа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6" name="Скругленный прямоугольник 13">
            <a:extLst>
              <a:ext uri="{FF2B5EF4-FFF2-40B4-BE49-F238E27FC236}">
                <a16:creationId xmlns:a16="http://schemas.microsoft.com/office/drawing/2014/main" id="{6CE48291-5052-40D4-A61C-2830380D2C2A}"/>
              </a:ext>
            </a:extLst>
          </p:cNvPr>
          <p:cNvSpPr/>
          <p:nvPr/>
        </p:nvSpPr>
        <p:spPr>
          <a:xfrm>
            <a:off x="8626823" y="1384653"/>
            <a:ext cx="1080120" cy="4853450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" descr="D:\Foto\01. ЛОГО\ИКОНКИ\001. доходы.png">
            <a:extLst>
              <a:ext uri="{FF2B5EF4-FFF2-40B4-BE49-F238E27FC236}">
                <a16:creationId xmlns:a16="http://schemas.microsoft.com/office/drawing/2014/main" id="{B05E4CC9-A95A-4851-955E-F755979EB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01" y="2407694"/>
            <a:ext cx="48779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D:\Foto\01. ЛОГО\ИКОНКИ\002. расходы.png">
            <a:extLst>
              <a:ext uri="{FF2B5EF4-FFF2-40B4-BE49-F238E27FC236}">
                <a16:creationId xmlns:a16="http://schemas.microsoft.com/office/drawing/2014/main" id="{66CBC88C-664A-4B81-9938-13E29D86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8" y="4398263"/>
            <a:ext cx="509231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88BD1F4-030C-49BE-A16C-634599A6070C}"/>
              </a:ext>
            </a:extLst>
          </p:cNvPr>
          <p:cNvSpPr/>
          <p:nvPr/>
        </p:nvSpPr>
        <p:spPr>
          <a:xfrm>
            <a:off x="5502264" y="735502"/>
            <a:ext cx="6751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факт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B7AD11-0514-4F11-8481-CC5AF02EB2F9}"/>
              </a:ext>
            </a:extLst>
          </p:cNvPr>
          <p:cNvSpPr/>
          <p:nvPr/>
        </p:nvSpPr>
        <p:spPr>
          <a:xfrm>
            <a:off x="7645312" y="741866"/>
            <a:ext cx="792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200EBBF-3871-46E1-BFD6-E3790A48E903}"/>
              </a:ext>
            </a:extLst>
          </p:cNvPr>
          <p:cNvSpPr/>
          <p:nvPr/>
        </p:nvSpPr>
        <p:spPr>
          <a:xfrm>
            <a:off x="9905379" y="741866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44" name="Правая фигурная скобка 43">
            <a:extLst>
              <a:ext uri="{FF2B5EF4-FFF2-40B4-BE49-F238E27FC236}">
                <a16:creationId xmlns:a16="http://schemas.microsoft.com/office/drawing/2014/main" id="{53F4F5FA-26D8-4BFB-93CC-B0A9108409F3}"/>
              </a:ext>
            </a:extLst>
          </p:cNvPr>
          <p:cNvSpPr/>
          <p:nvPr/>
        </p:nvSpPr>
        <p:spPr>
          <a:xfrm rot="16200000">
            <a:off x="10143440" y="-506127"/>
            <a:ext cx="339806" cy="3373039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авая фигурная скобка 44">
            <a:extLst>
              <a:ext uri="{FF2B5EF4-FFF2-40B4-BE49-F238E27FC236}">
                <a16:creationId xmlns:a16="http://schemas.microsoft.com/office/drawing/2014/main" id="{8CCBEF1A-E9BA-4E33-B994-6573A673F954}"/>
              </a:ext>
            </a:extLst>
          </p:cNvPr>
          <p:cNvSpPr/>
          <p:nvPr/>
        </p:nvSpPr>
        <p:spPr>
          <a:xfrm rot="16200000">
            <a:off x="7873365" y="659760"/>
            <a:ext cx="335709" cy="1037166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авая фигурная скобка 45">
            <a:extLst>
              <a:ext uri="{FF2B5EF4-FFF2-40B4-BE49-F238E27FC236}">
                <a16:creationId xmlns:a16="http://schemas.microsoft.com/office/drawing/2014/main" id="{F3D983AD-E920-48BF-ADB9-27F0F2CDE6CE}"/>
              </a:ext>
            </a:extLst>
          </p:cNvPr>
          <p:cNvSpPr/>
          <p:nvPr/>
        </p:nvSpPr>
        <p:spPr>
          <a:xfrm rot="16200000">
            <a:off x="5631077" y="-474636"/>
            <a:ext cx="350931" cy="3298929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2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8BDB0B3-79E7-457C-B184-E28AC2FF2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8091"/>
              </p:ext>
            </p:extLst>
          </p:nvPr>
        </p:nvGraphicFramePr>
        <p:xfrm>
          <a:off x="370167" y="1384653"/>
          <a:ext cx="11449269" cy="4956735"/>
        </p:xfrm>
        <a:graphic>
          <a:graphicData uri="http://schemas.openxmlformats.org/drawingml/2006/table">
            <a:tbl>
              <a:tblPr/>
              <a:tblGrid>
                <a:gridCol w="3552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8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8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80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8086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128086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128086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  <a:gridCol w="1128086">
                  <a:extLst>
                    <a:ext uri="{9D8B030D-6E8A-4147-A177-3AD203B41FA5}">
                      <a16:colId xmlns:a16="http://schemas.microsoft.com/office/drawing/2014/main" val="1154614332"/>
                    </a:ext>
                  </a:extLst>
                </a:gridCol>
              </a:tblGrid>
              <a:tr h="58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2021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2025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4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ВСЕГО НАЛОГОВЫХ И НЕНАЛОГОВЫХ ДОХОДОВ, </a:t>
                      </a: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млн рублей, из них: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19 040,2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13 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738,3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20 588,6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2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958,2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2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933,4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2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937,1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17 839,8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Налог на прибыль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организаций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3 601,0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741,5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4 728,4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4 959,3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4 583,8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4 632,3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4 514,1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2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Налог на доходы </a:t>
                      </a:r>
                      <a:r>
                        <a:rPr lang="ru-RU" sz="18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физич</a:t>
                      </a: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лиц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1 439,4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430,6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1 362,6</a:t>
                      </a:r>
                      <a:endParaRPr lang="ru-RU" sz="2400" b="0" i="0" u="none" strike="noStrike" dirty="0">
                        <a:solidFill>
                          <a:srgbClr val="FFC000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1 445,1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557,7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1 571,7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1 585,8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Налог на имущество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организаций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6 0</a:t>
                      </a:r>
                      <a:r>
                        <a:rPr lang="en-US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11,8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474,0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560,4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2400" b="0" i="0" u="none" strike="noStrike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540,8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922,0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5 963,4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6 005,2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3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Доходы в виде доли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прибыльной продукции СРП</a:t>
                      </a:r>
                      <a:r>
                        <a:rPr lang="ru-RU" sz="1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по проекту "Харьяга"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7 083,</a:t>
                      </a:r>
                      <a:r>
                        <a:rPr lang="en-US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 </a:t>
                      </a: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443,8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7 959,7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10 417,2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7 104,5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5 989,0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4 814,3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2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Платежи на социально-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экономическое развитие НАО</a:t>
                      </a:r>
                      <a:endParaRPr lang="ru-RU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260,</a:t>
                      </a:r>
                      <a:r>
                        <a:rPr lang="en-US" sz="2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35,2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39,0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51,0</a:t>
                      </a:r>
                      <a:endParaRPr lang="ru-RU" sz="2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29,8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31,6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32,9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Структура в разрезе основных налоговых, неналоговых доходов 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Скругленный прямоугольник 13">
            <a:extLst>
              <a:ext uri="{FF2B5EF4-FFF2-40B4-BE49-F238E27FC236}">
                <a16:creationId xmlns:a16="http://schemas.microsoft.com/office/drawing/2014/main" id="{C1B7D1FB-47BA-41CF-AECD-1786D22F48AA}"/>
              </a:ext>
            </a:extLst>
          </p:cNvPr>
          <p:cNvSpPr/>
          <p:nvPr/>
        </p:nvSpPr>
        <p:spPr>
          <a:xfrm>
            <a:off x="8447097" y="1374736"/>
            <a:ext cx="1092160" cy="4956735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0778A6E-F5B3-4854-99B6-AECC908E7FA6}"/>
              </a:ext>
            </a:extLst>
          </p:cNvPr>
          <p:cNvSpPr/>
          <p:nvPr/>
        </p:nvSpPr>
        <p:spPr>
          <a:xfrm>
            <a:off x="5308498" y="746330"/>
            <a:ext cx="6751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факт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76C0920-A467-4A87-BBEC-1F79F2E059C2}"/>
              </a:ext>
            </a:extLst>
          </p:cNvPr>
          <p:cNvSpPr/>
          <p:nvPr/>
        </p:nvSpPr>
        <p:spPr>
          <a:xfrm>
            <a:off x="7484248" y="755031"/>
            <a:ext cx="792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8D324A3-B400-4CF1-AC39-63B6C28DA343}"/>
              </a:ext>
            </a:extLst>
          </p:cNvPr>
          <p:cNvSpPr/>
          <p:nvPr/>
        </p:nvSpPr>
        <p:spPr>
          <a:xfrm>
            <a:off x="9717026" y="769218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759275FB-8D3E-489C-8EEC-F0280BC3E5E0}"/>
              </a:ext>
            </a:extLst>
          </p:cNvPr>
          <p:cNvSpPr/>
          <p:nvPr/>
        </p:nvSpPr>
        <p:spPr>
          <a:xfrm rot="16200000">
            <a:off x="9955090" y="-464304"/>
            <a:ext cx="320755" cy="3336741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авая фигурная скобка 20">
            <a:extLst>
              <a:ext uri="{FF2B5EF4-FFF2-40B4-BE49-F238E27FC236}">
                <a16:creationId xmlns:a16="http://schemas.microsoft.com/office/drawing/2014/main" id="{EF3C3B7F-00B1-4F0A-8132-83AF40A5E513}"/>
              </a:ext>
            </a:extLst>
          </p:cNvPr>
          <p:cNvSpPr/>
          <p:nvPr/>
        </p:nvSpPr>
        <p:spPr>
          <a:xfrm rot="16200000">
            <a:off x="7719974" y="637324"/>
            <a:ext cx="320754" cy="1133491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авая фигурная скобка 21">
            <a:extLst>
              <a:ext uri="{FF2B5EF4-FFF2-40B4-BE49-F238E27FC236}">
                <a16:creationId xmlns:a16="http://schemas.microsoft.com/office/drawing/2014/main" id="{06E5F528-3BAF-4CEB-A718-11D24E6BAD68}"/>
              </a:ext>
            </a:extLst>
          </p:cNvPr>
          <p:cNvSpPr/>
          <p:nvPr/>
        </p:nvSpPr>
        <p:spPr>
          <a:xfrm rot="16200000">
            <a:off x="5455188" y="-476530"/>
            <a:ext cx="338197" cy="3378640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03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Picture 2" descr="D:\Foto\01. ЛОГО\ИКОНКИ\001. доходы.png">
            <a:extLst>
              <a:ext uri="{FF2B5EF4-FFF2-40B4-BE49-F238E27FC236}">
                <a16:creationId xmlns:a16="http://schemas.microsoft.com/office/drawing/2014/main" id="{91E0B99A-C1A8-49D7-BB44-EDA8AE21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500" y="503371"/>
            <a:ext cx="587167" cy="52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153DF9E-372D-4E3B-BC5B-73941B93A098}"/>
              </a:ext>
            </a:extLst>
          </p:cNvPr>
          <p:cNvSpPr/>
          <p:nvPr/>
        </p:nvSpPr>
        <p:spPr>
          <a:xfrm>
            <a:off x="4943078" y="377129"/>
            <a:ext cx="8649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СТРУКТУРА ДОХОДОВ </a:t>
            </a:r>
          </a:p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ОКРУЖНОГО БЮДЖЕТА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Bebas Neue Bold" panose="020B0606020202050201" pitchFamily="34" charset="-52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1E8ADA8-084B-4462-A47B-631D7412B6B8}"/>
              </a:ext>
            </a:extLst>
          </p:cNvPr>
          <p:cNvCxnSpPr/>
          <p:nvPr/>
        </p:nvCxnSpPr>
        <p:spPr>
          <a:xfrm>
            <a:off x="1843667" y="1157817"/>
            <a:ext cx="87160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39F066C-EF6E-4941-9D5A-1925BBCC1A80}"/>
              </a:ext>
            </a:extLst>
          </p:cNvPr>
          <p:cNvCxnSpPr/>
          <p:nvPr/>
        </p:nvCxnSpPr>
        <p:spPr>
          <a:xfrm flipV="1">
            <a:off x="10554132" y="1155928"/>
            <a:ext cx="0" cy="18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687B496-C9E1-43D7-B278-A30CD38D0FA4}"/>
              </a:ext>
            </a:extLst>
          </p:cNvPr>
          <p:cNvSpPr/>
          <p:nvPr/>
        </p:nvSpPr>
        <p:spPr>
          <a:xfrm>
            <a:off x="889498" y="1269554"/>
            <a:ext cx="2146742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Налоговые доходы</a:t>
            </a:r>
            <a:endParaRPr lang="ru-RU" sz="1900" dirty="0">
              <a:solidFill>
                <a:schemeClr val="accent1">
                  <a:lumMod val="7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ECE44FF-C687-41AE-88F9-4D13579DD55D}"/>
              </a:ext>
            </a:extLst>
          </p:cNvPr>
          <p:cNvSpPr/>
          <p:nvPr/>
        </p:nvSpPr>
        <p:spPr>
          <a:xfrm>
            <a:off x="5231110" y="1301758"/>
            <a:ext cx="237757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Неналоговые доходы</a:t>
            </a:r>
            <a:endParaRPr lang="ru-RU" sz="1900" dirty="0">
              <a:solidFill>
                <a:schemeClr val="accent1">
                  <a:lumMod val="7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F4717B0-6FFA-47A2-8A03-C9BF4CE20CED}"/>
              </a:ext>
            </a:extLst>
          </p:cNvPr>
          <p:cNvSpPr/>
          <p:nvPr/>
        </p:nvSpPr>
        <p:spPr>
          <a:xfrm>
            <a:off x="9047534" y="1293770"/>
            <a:ext cx="311174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Безвозмездные поступления</a:t>
            </a:r>
            <a:endParaRPr lang="ru-RU" sz="1900" dirty="0">
              <a:solidFill>
                <a:schemeClr val="accent1">
                  <a:lumMod val="75000"/>
                </a:schemeClr>
              </a:solidFill>
              <a:latin typeface="Bebas Neue Bold" panose="020B0606020202050201" pitchFamily="34" charset="-52"/>
            </a:endParaRPr>
          </a:p>
        </p:txBody>
      </p:sp>
      <p:graphicFrame>
        <p:nvGraphicFramePr>
          <p:cNvPr id="28" name="Таблица 27">
            <a:extLst>
              <a:ext uri="{FF2B5EF4-FFF2-40B4-BE49-F238E27FC236}">
                <a16:creationId xmlns:a16="http://schemas.microsoft.com/office/drawing/2014/main" id="{A4C9AD0A-4A26-4123-B51C-10793BD00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636435"/>
              </p:ext>
            </p:extLst>
          </p:nvPr>
        </p:nvGraphicFramePr>
        <p:xfrm>
          <a:off x="466909" y="2117248"/>
          <a:ext cx="11665294" cy="461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9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4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75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7243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 на прибыль организаций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4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583,8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Доходы от использования имущества в гос. собств.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7,7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Безвозмездные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поступления о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т других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бюджетов 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574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,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9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 на доходы физических лиц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 </a:t>
                      </a:r>
                      <a:r>
                        <a:rPr lang="en-US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557,7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Платежи при пользовании </a:t>
                      </a:r>
                      <a:r>
                        <a:rPr lang="ru-RU" sz="15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прир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. 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ресурсами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/>
                        </a:rPr>
                        <a:t>57,1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Безвозмездные поступления от гос. (</a:t>
                      </a:r>
                      <a:r>
                        <a:rPr lang="ru-RU" sz="1500" b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муниц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.) организаций 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87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,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7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Налоги на имущество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5 96</a:t>
                      </a:r>
                      <a:r>
                        <a:rPr lang="en-US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5,9</a:t>
                      </a:r>
                      <a:r>
                        <a:rPr lang="ru-RU" sz="18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Доходы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о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т оказания платных услуг государства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1,5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Доходы от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возврата  целевых субсидий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прошлых лет </a:t>
                      </a:r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0,0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 руб. 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243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Налоги на товары (работы, услуги)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474,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Доходы от продажи материальных и </a:t>
                      </a:r>
                      <a:r>
                        <a:rPr lang="ru-RU" sz="15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нематер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. активов</a:t>
                      </a:r>
                    </a:p>
                    <a:p>
                      <a:r>
                        <a:rPr lang="en-US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7 104,5</a:t>
                      </a:r>
                      <a:r>
                        <a:rPr lang="en-US" sz="18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</a:t>
                      </a:r>
                      <a:r>
                        <a:rPr lang="ru-RU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Возврат остатков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целевых субсидий,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прошлых лет </a:t>
                      </a:r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0,0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</a:t>
                      </a:r>
                      <a:r>
                        <a:rPr lang="en-US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 на совокупный доход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0,0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 руб.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Административные платежи</a:t>
                      </a:r>
                    </a:p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и сборы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10,0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Прочие безвозмездные поступления</a:t>
                      </a:r>
                    </a:p>
                    <a:p>
                      <a:r>
                        <a:rPr lang="ru-RU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0,0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млн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руб.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Налоги, сборы за пользование </a:t>
                      </a:r>
                      <a:r>
                        <a:rPr lang="ru-RU" sz="15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природн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. ресурсами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07,9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Штрафы, санкции, возмещение ущерба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7,5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676"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Государственная пошлина</a:t>
                      </a:r>
                    </a:p>
                    <a:p>
                      <a:pPr marL="0" marR="0" indent="0" algn="l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5,6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 </a:t>
                      </a:r>
                      <a:r>
                        <a:rPr lang="ru-RU" sz="15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Прочие неналоговые доходы</a:t>
                      </a:r>
                    </a:p>
                    <a:p>
                      <a:r>
                        <a:rPr lang="en-US" sz="1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ebas Neue Bold" panose="020B0606020202050201" pitchFamily="34" charset="-52"/>
                        </a:rPr>
                        <a:t>29,8</a:t>
                      </a: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" panose="020B0503020203020204" pitchFamily="34" charset="-52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" panose="020B0503020203020204" pitchFamily="34" charset="-5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43688C4-4A29-4B19-B8B8-A3D749F57502}"/>
              </a:ext>
            </a:extLst>
          </p:cNvPr>
          <p:cNvCxnSpPr/>
          <p:nvPr/>
        </p:nvCxnSpPr>
        <p:spPr>
          <a:xfrm flipV="1">
            <a:off x="6238430" y="1157817"/>
            <a:ext cx="0" cy="18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7E2314A-736C-4D1E-8586-996BEBFAEB61}"/>
              </a:ext>
            </a:extLst>
          </p:cNvPr>
          <p:cNvCxnSpPr/>
          <p:nvPr/>
        </p:nvCxnSpPr>
        <p:spPr>
          <a:xfrm flipV="1">
            <a:off x="1859004" y="1165220"/>
            <a:ext cx="0" cy="144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http://photo.allindonews.com/picture/icons.iconarchive.com/icons/iconsmind/outline/512/Coins-icon.png">
            <a:extLst>
              <a:ext uri="{FF2B5EF4-FFF2-40B4-BE49-F238E27FC236}">
                <a16:creationId xmlns:a16="http://schemas.microsoft.com/office/drawing/2014/main" id="{41076C3B-A151-42E6-B324-19800310E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9" y="2319162"/>
            <a:ext cx="371847" cy="3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s://www.shareicon.net/download/2015/11/24/677049_man_512x512.png">
            <a:extLst>
              <a:ext uri="{FF2B5EF4-FFF2-40B4-BE49-F238E27FC236}">
                <a16:creationId xmlns:a16="http://schemas.microsoft.com/office/drawing/2014/main" id="{192AAB85-B209-4280-B1BF-3D610B6F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20" y="3046407"/>
            <a:ext cx="311379" cy="3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3">
            <a:extLst>
              <a:ext uri="{FF2B5EF4-FFF2-40B4-BE49-F238E27FC236}">
                <a16:creationId xmlns:a16="http://schemas.microsoft.com/office/drawing/2014/main" id="{C9161C88-A5B6-41CA-AFDB-49A00F874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27" y="3645818"/>
            <a:ext cx="318772" cy="318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6" descr="https://image.flaticon.com/icons/png/512/2/2772.png">
            <a:extLst>
              <a:ext uri="{FF2B5EF4-FFF2-40B4-BE49-F238E27FC236}">
                <a16:creationId xmlns:a16="http://schemas.microsoft.com/office/drawing/2014/main" id="{D9C0F488-F37D-4929-B49D-684F580E5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9" y="4257115"/>
            <a:ext cx="324807" cy="32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http://simpleicon.com/wp-content/uploads/money-bag-7.png">
            <a:extLst>
              <a:ext uri="{FF2B5EF4-FFF2-40B4-BE49-F238E27FC236}">
                <a16:creationId xmlns:a16="http://schemas.microsoft.com/office/drawing/2014/main" id="{07A6C6CD-42D0-4500-943E-1CA995FF8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9" y="4941962"/>
            <a:ext cx="371380" cy="37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3" descr="http://xn----7sbb5anb1aeyc.xn--p1ai/images/preim/4.png">
            <a:extLst>
              <a:ext uri="{FF2B5EF4-FFF2-40B4-BE49-F238E27FC236}">
                <a16:creationId xmlns:a16="http://schemas.microsoft.com/office/drawing/2014/main" id="{EA72C4AE-714E-4630-8F7E-3E39B504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31" y="5734050"/>
            <a:ext cx="392768" cy="39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 descr="https://maxcdn.icons8.com/Share/icon/ios7/Travel/combi_ticket1600.png">
            <a:extLst>
              <a:ext uri="{FF2B5EF4-FFF2-40B4-BE49-F238E27FC236}">
                <a16:creationId xmlns:a16="http://schemas.microsoft.com/office/drawing/2014/main" id="{936C006F-2AF7-4E61-A8FD-A634C6E6D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91" y="631011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3">
            <a:extLst>
              <a:ext uri="{FF2B5EF4-FFF2-40B4-BE49-F238E27FC236}">
                <a16:creationId xmlns:a16="http://schemas.microsoft.com/office/drawing/2014/main" id="{AEABBFCA-2474-460B-A67D-A80E7CC47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591" y="2319162"/>
            <a:ext cx="352625" cy="3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 descr="http://icons.iconarchive.com/icons/icons8/android/512/Industry-Oil-Industry-icon.png">
            <a:extLst>
              <a:ext uri="{FF2B5EF4-FFF2-40B4-BE49-F238E27FC236}">
                <a16:creationId xmlns:a16="http://schemas.microsoft.com/office/drawing/2014/main" id="{54CB1EB2-A756-4734-A49E-42A16AC48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843" y="4293890"/>
            <a:ext cx="308214" cy="30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>
            <a:extLst>
              <a:ext uri="{FF2B5EF4-FFF2-40B4-BE49-F238E27FC236}">
                <a16:creationId xmlns:a16="http://schemas.microsoft.com/office/drawing/2014/main" id="{510DE339-6712-406D-BCD9-03E458957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003" y="3069754"/>
            <a:ext cx="36004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2" descr="http://www.basicchristianeducation.com/upload/images/flat_icons/pencil.png">
            <a:extLst>
              <a:ext uri="{FF2B5EF4-FFF2-40B4-BE49-F238E27FC236}">
                <a16:creationId xmlns:a16="http://schemas.microsoft.com/office/drawing/2014/main" id="{E63CAD7D-5D92-421E-B69F-8DF22B401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63" y="3645818"/>
            <a:ext cx="285554" cy="28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4" descr="https://spektresh.nethouse.ru/static/img/0000/0004/7220/47220614.gtn9ajjb15.W665.png">
            <a:extLst>
              <a:ext uri="{FF2B5EF4-FFF2-40B4-BE49-F238E27FC236}">
                <a16:creationId xmlns:a16="http://schemas.microsoft.com/office/drawing/2014/main" id="{6B9425FA-81E3-47F6-89E9-C9135540C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189" y="4941962"/>
            <a:ext cx="336501" cy="33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0" descr="http://freevector.co/wp-content/uploads/2012/08/687-calculator1.png">
            <a:extLst>
              <a:ext uri="{FF2B5EF4-FFF2-40B4-BE49-F238E27FC236}">
                <a16:creationId xmlns:a16="http://schemas.microsoft.com/office/drawing/2014/main" id="{548ABC2E-3A4E-461B-AB28-D5B6D8EE4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007" y="5662042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https://www.shareicon.net/data/2015/11/21/675757_edit_512x512.png">
            <a:extLst>
              <a:ext uri="{FF2B5EF4-FFF2-40B4-BE49-F238E27FC236}">
                <a16:creationId xmlns:a16="http://schemas.microsoft.com/office/drawing/2014/main" id="{905C03AC-1E97-4FE8-9AD2-71059D591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518" y="6328780"/>
            <a:ext cx="341374" cy="34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 descr="http://cliparts.co/cliparts/BTg/rdn/BTgrdnppc.png">
            <a:extLst>
              <a:ext uri="{FF2B5EF4-FFF2-40B4-BE49-F238E27FC236}">
                <a16:creationId xmlns:a16="http://schemas.microsoft.com/office/drawing/2014/main" id="{41D9C109-6300-41E3-AD82-FEF816FB6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731" y="2319162"/>
            <a:ext cx="404974" cy="40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8" descr="http://freevector.co/wp-content/uploads/2010/04/8684-city-hall-silhouette1.png">
            <a:extLst>
              <a:ext uri="{FF2B5EF4-FFF2-40B4-BE49-F238E27FC236}">
                <a16:creationId xmlns:a16="http://schemas.microsoft.com/office/drawing/2014/main" id="{2E5B9DBC-375E-44DF-9734-07F7174AC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053" y="2925738"/>
            <a:ext cx="480329" cy="4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http://photo.allindonews.com/picture/icons.iconarchive.com/icons/iconsmind/outline/512/Coins-icon.png">
            <a:extLst>
              <a:ext uri="{FF2B5EF4-FFF2-40B4-BE49-F238E27FC236}">
                <a16:creationId xmlns:a16="http://schemas.microsoft.com/office/drawing/2014/main" id="{F0D5A385-0D7B-48F4-96D3-8847911FF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731" y="3634011"/>
            <a:ext cx="371847" cy="3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0" descr="http://www.miankoutu.com/uploadfiles/2015-9-24/2015924132943342.png">
            <a:extLst>
              <a:ext uri="{FF2B5EF4-FFF2-40B4-BE49-F238E27FC236}">
                <a16:creationId xmlns:a16="http://schemas.microsoft.com/office/drawing/2014/main" id="{90556DD9-5A03-47A7-8A3A-7D933A0A2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848" y="4077866"/>
            <a:ext cx="527153" cy="5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2" descr="https://www.shareicon.net/download/2015/10/30/664142_clipboard_512x512.png">
            <a:extLst>
              <a:ext uri="{FF2B5EF4-FFF2-40B4-BE49-F238E27FC236}">
                <a16:creationId xmlns:a16="http://schemas.microsoft.com/office/drawing/2014/main" id="{8A7D3964-B640-46EF-9A63-3E4D347AD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174" y="4869954"/>
            <a:ext cx="453642" cy="45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5DB11A2-D118-4F45-8DD9-F66E6C217093}"/>
              </a:ext>
            </a:extLst>
          </p:cNvPr>
          <p:cNvSpPr/>
          <p:nvPr/>
        </p:nvSpPr>
        <p:spPr>
          <a:xfrm>
            <a:off x="7502499" y="504411"/>
            <a:ext cx="2179970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  </a:t>
            </a:r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21,8</a:t>
            </a:r>
            <a:r>
              <a:rPr lang="ru-RU" sz="3600" dirty="0" smtClean="0">
                <a:solidFill>
                  <a:schemeClr val="bg1"/>
                </a:solidFill>
              </a:rPr>
              <a:t>  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1133B715-8A32-4B70-A7FD-6A09D705FB37}"/>
              </a:ext>
            </a:extLst>
          </p:cNvPr>
          <p:cNvSpPr/>
          <p:nvPr/>
        </p:nvSpPr>
        <p:spPr>
          <a:xfrm>
            <a:off x="8759502" y="468755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39E5063F-5DC8-4079-B6E7-0A91445B51AB}"/>
              </a:ext>
            </a:extLst>
          </p:cNvPr>
          <p:cNvSpPr/>
          <p:nvPr/>
        </p:nvSpPr>
        <p:spPr>
          <a:xfrm>
            <a:off x="1008000" y="1598400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>
                <a:solidFill>
                  <a:schemeClr val="bg1"/>
                </a:solidFill>
                <a:latin typeface="Bebas Neue Bold" panose="020B0606020202050201" pitchFamily="34" charset="-52"/>
              </a:rPr>
              <a:t>  </a:t>
            </a:r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12,7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26AF9BA5-075A-4E39-A1F2-6321AA10EEA5}"/>
              </a:ext>
            </a:extLst>
          </p:cNvPr>
          <p:cNvSpPr/>
          <p:nvPr/>
        </p:nvSpPr>
        <p:spPr>
          <a:xfrm>
            <a:off x="2088000" y="1548000"/>
            <a:ext cx="6762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F7EBAF47-95D8-40F0-A399-6368D31F3D65}"/>
              </a:ext>
            </a:extLst>
          </p:cNvPr>
          <p:cNvSpPr/>
          <p:nvPr/>
        </p:nvSpPr>
        <p:spPr>
          <a:xfrm>
            <a:off x="5436000" y="1634738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 </a:t>
            </a:r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7,2</a:t>
            </a:r>
            <a:r>
              <a:rPr lang="ru-RU" sz="3600" dirty="0" smtClean="0">
                <a:solidFill>
                  <a:schemeClr val="bg1"/>
                </a:solidFill>
              </a:rPr>
              <a:t> 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ACDF71F-7C5A-4FB6-8CB4-1FD450D72470}"/>
              </a:ext>
            </a:extLst>
          </p:cNvPr>
          <p:cNvSpPr/>
          <p:nvPr/>
        </p:nvSpPr>
        <p:spPr>
          <a:xfrm>
            <a:off x="6408000" y="159908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6E7434EE-3D94-45C1-9674-23BDFE55650F}"/>
              </a:ext>
            </a:extLst>
          </p:cNvPr>
          <p:cNvSpPr/>
          <p:nvPr/>
        </p:nvSpPr>
        <p:spPr>
          <a:xfrm>
            <a:off x="9504000" y="1634738"/>
            <a:ext cx="1899446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bg1"/>
                </a:solidFill>
              </a:rPr>
              <a:t>   </a:t>
            </a:r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1,9</a:t>
            </a:r>
            <a:r>
              <a:rPr lang="ru-RU" sz="3600" dirty="0" smtClean="0">
                <a:solidFill>
                  <a:schemeClr val="bg1"/>
                </a:solidFill>
              </a:rPr>
              <a:t>  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2771E239-918B-48C8-A766-523FD4E5CBAB}"/>
              </a:ext>
            </a:extLst>
          </p:cNvPr>
          <p:cNvSpPr/>
          <p:nvPr/>
        </p:nvSpPr>
        <p:spPr>
          <a:xfrm>
            <a:off x="10440000" y="159908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C8B77512-B491-47C4-A36E-A01B7E2A363E}"/>
              </a:ext>
            </a:extLst>
          </p:cNvPr>
          <p:cNvSpPr/>
          <p:nvPr/>
        </p:nvSpPr>
        <p:spPr>
          <a:xfrm>
            <a:off x="3058016" y="511798"/>
            <a:ext cx="1152128" cy="513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20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2</a:t>
            </a:r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3</a:t>
            </a:r>
            <a:endParaRPr lang="ru-RU" sz="40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6494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Нормативы распределения доходов на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202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3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-202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5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гг.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E266420-031A-459B-94C1-C2AE96CA5C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727247"/>
              </p:ext>
            </p:extLst>
          </p:nvPr>
        </p:nvGraphicFramePr>
        <p:xfrm>
          <a:off x="334567" y="1306465"/>
          <a:ext cx="11521280" cy="5205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1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1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55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26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9366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Доходы от плательщиков 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на территории НАО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РФ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Арх. обл.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МО 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03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Налог на прибыль организаций 20%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3,0%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65% от 17%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35%</a:t>
                      </a:r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 от 17%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49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Налог на прибыль организаций при СРП </a:t>
                      </a:r>
                      <a:r>
                        <a:rPr lang="en-US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36,6</a:t>
                      </a:r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%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25%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43%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32%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03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Налог на доходы физических лиц 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35%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03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НДФЛ, уплачиваемый </a:t>
                      </a:r>
                      <a:r>
                        <a:rPr lang="ru-RU" sz="1500" b="0" i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иностран</a:t>
                      </a:r>
                      <a:r>
                        <a:rPr lang="ru-RU" sz="15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. гражданами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25%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03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Доходы от уплаты акцизов на нефтепродукты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90%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10%</a:t>
                      </a: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23086"/>
                  </a:ext>
                </a:extLst>
              </a:tr>
              <a:tr h="49019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Налог на добычу полезных ископаемых</a:t>
                      </a:r>
                    </a:p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(налог на добычу </a:t>
                      </a:r>
                      <a:r>
                        <a:rPr lang="ru-RU" sz="1500" b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общераспр</a:t>
                      </a:r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. полезных ископаемых)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50%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769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Регулярные платежи за добычу полезных ископаемых    </a:t>
                      </a:r>
                    </a:p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(роялти) при выполнении Соглашения о разделе продукции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2,5%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2,5%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769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Сборы за пользование объектами водных биоресурсов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40%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769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Сборы за пользование объектами животного мира 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50% 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003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Налог, взимаемый в связи с применением УСН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0%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003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500" b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T Sans" panose="020B0503020203020204" pitchFamily="34" charset="-52"/>
                        </a:rPr>
                        <a:t>   Государственная пошлина</a:t>
                      </a:r>
                      <a:endParaRPr lang="ru-RU" sz="15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50% 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5639025"/>
                  </a:ext>
                </a:extLst>
              </a:tr>
            </a:tbl>
          </a:graphicData>
        </a:graphic>
      </p:graphicFrame>
      <p:sp>
        <p:nvSpPr>
          <p:cNvPr id="12" name="Скругленный прямоугольник 9">
            <a:extLst>
              <a:ext uri="{FF2B5EF4-FFF2-40B4-BE49-F238E27FC236}">
                <a16:creationId xmlns:a16="http://schemas.microsoft.com/office/drawing/2014/main" id="{F09A0D04-F947-41C3-A2B9-2642DA5D80EB}"/>
              </a:ext>
            </a:extLst>
          </p:cNvPr>
          <p:cNvSpPr/>
          <p:nvPr/>
        </p:nvSpPr>
        <p:spPr>
          <a:xfrm>
            <a:off x="8903518" y="1306465"/>
            <a:ext cx="1512168" cy="5205347"/>
          </a:xfrm>
          <a:prstGeom prst="roundRect">
            <a:avLst/>
          </a:prstGeom>
          <a:noFill/>
          <a:ln w="3810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10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Доходы от отчислений части прибыли ГУП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8BDB0B3-79E7-457C-B184-E28AC2FF2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339244"/>
              </p:ext>
            </p:extLst>
          </p:nvPr>
        </p:nvGraphicFramePr>
        <p:xfrm>
          <a:off x="406574" y="1644715"/>
          <a:ext cx="11449274" cy="4181004"/>
        </p:xfrm>
        <a:graphic>
          <a:graphicData uri="http://schemas.openxmlformats.org/drawingml/2006/table">
            <a:tbl>
              <a:tblPr/>
              <a:tblGrid>
                <a:gridCol w="5863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1887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861887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861887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848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Наименование государственного</a:t>
                      </a:r>
                    </a:p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унитарного предприятия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4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          ГУП НАО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«</a:t>
                      </a:r>
                      <a:r>
                        <a:rPr lang="ru-RU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Нарьян-Марская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электростанция»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4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          ГУП НАО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«Ненецкая </a:t>
                      </a: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компания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электросвязи»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300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4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           ГУП НАО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«Ненецкая </a:t>
                      </a:r>
                      <a:r>
                        <a:rPr lang="ru-RU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коммунальная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компания»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42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44,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34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ИТОГО, ТЫСЯЧ РУБЛЕЙ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292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319,0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345</a:t>
                      </a:r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Скругленный прямоугольник 13">
            <a:extLst>
              <a:ext uri="{FF2B5EF4-FFF2-40B4-BE49-F238E27FC236}">
                <a16:creationId xmlns:a16="http://schemas.microsoft.com/office/drawing/2014/main" id="{C1B7D1FB-47BA-41CF-AECD-1786D22F48AA}"/>
              </a:ext>
            </a:extLst>
          </p:cNvPr>
          <p:cNvSpPr/>
          <p:nvPr/>
        </p:nvSpPr>
        <p:spPr>
          <a:xfrm>
            <a:off x="6300216" y="1644716"/>
            <a:ext cx="1811214" cy="4181003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7" descr="D:\01_Адм_работа\radiator-512.png">
            <a:extLst>
              <a:ext uri="{FF2B5EF4-FFF2-40B4-BE49-F238E27FC236}">
                <a16:creationId xmlns:a16="http://schemas.microsoft.com/office/drawing/2014/main" id="{0249ADCF-DFF4-416B-AAF0-EDBFE2741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66" y="4115440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http://micropower-global.com/wp-content/uploads/2016/01/power-industry-icon.png">
            <a:extLst>
              <a:ext uri="{FF2B5EF4-FFF2-40B4-BE49-F238E27FC236}">
                <a16:creationId xmlns:a16="http://schemas.microsoft.com/office/drawing/2014/main" id="{B60A937C-E579-4C3A-AD5B-AF6C64C0A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77" y="2637706"/>
            <a:ext cx="462245" cy="46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icon-icons.com/icons2/390/PNG/512/radar-dish_38149.png">
            <a:extLst>
              <a:ext uri="{FF2B5EF4-FFF2-40B4-BE49-F238E27FC236}">
                <a16:creationId xmlns:a16="http://schemas.microsoft.com/office/drawing/2014/main" id="{E9004A84-9D0D-463D-8D90-4CE922396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77" y="3386451"/>
            <a:ext cx="442489" cy="44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34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AEC89DB2-1ECD-401E-AD42-4ABD113C7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825223"/>
              </p:ext>
            </p:extLst>
          </p:nvPr>
        </p:nvGraphicFramePr>
        <p:xfrm>
          <a:off x="497633" y="1384653"/>
          <a:ext cx="11502228" cy="4853450"/>
        </p:xfrm>
        <a:graphic>
          <a:graphicData uri="http://schemas.openxmlformats.org/drawingml/2006/table">
            <a:tbl>
              <a:tblPr/>
              <a:tblGrid>
                <a:gridCol w="860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115224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154205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6933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        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2021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Доходы,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22 846,2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21 920,9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29 003,6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31 646,3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21 795,9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20 785,3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18 495,8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806,0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182,5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8 415,0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7 688,1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1 862,5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1 848,2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656,0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Налоговые, неналоговые доходы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19 040,2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13 738,3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20 588,6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23 958,2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22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933,4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18 937,1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17 839,8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Расходы,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23 388,6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26 670,5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28 216,9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23 777,4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22 647,2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20 382,1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Профицит/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Дефицит (+/-)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166,3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-1 467,7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2 333,1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3 429,4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-1 981,5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-1 861,9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-1 886,3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Верхний предел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госдолга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2 600,0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80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800,0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2 765,0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4 565,0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6 448,7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Параметры бюджета Ненецкого автономного округа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6" name="Скругленный прямоугольник 13">
            <a:extLst>
              <a:ext uri="{FF2B5EF4-FFF2-40B4-BE49-F238E27FC236}">
                <a16:creationId xmlns:a16="http://schemas.microsoft.com/office/drawing/2014/main" id="{6CE48291-5052-40D4-A61C-2830380D2C2A}"/>
              </a:ext>
            </a:extLst>
          </p:cNvPr>
          <p:cNvSpPr/>
          <p:nvPr/>
        </p:nvSpPr>
        <p:spPr>
          <a:xfrm>
            <a:off x="8626823" y="1384653"/>
            <a:ext cx="1080120" cy="4853450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" descr="D:\Foto\01. ЛОГО\ИКОНКИ\001. доходы.png">
            <a:extLst>
              <a:ext uri="{FF2B5EF4-FFF2-40B4-BE49-F238E27FC236}">
                <a16:creationId xmlns:a16="http://schemas.microsoft.com/office/drawing/2014/main" id="{B05E4CC9-A95A-4851-955E-F755979EB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01" y="2407694"/>
            <a:ext cx="48779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D:\Foto\01. ЛОГО\ИКОНКИ\002. расходы.png">
            <a:extLst>
              <a:ext uri="{FF2B5EF4-FFF2-40B4-BE49-F238E27FC236}">
                <a16:creationId xmlns:a16="http://schemas.microsoft.com/office/drawing/2014/main" id="{66CBC88C-664A-4B81-9938-13E29D86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8" y="4398263"/>
            <a:ext cx="509231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88BD1F4-030C-49BE-A16C-634599A6070C}"/>
              </a:ext>
            </a:extLst>
          </p:cNvPr>
          <p:cNvSpPr/>
          <p:nvPr/>
        </p:nvSpPr>
        <p:spPr>
          <a:xfrm>
            <a:off x="5502264" y="735502"/>
            <a:ext cx="6751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факт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B7AD11-0514-4F11-8481-CC5AF02EB2F9}"/>
              </a:ext>
            </a:extLst>
          </p:cNvPr>
          <p:cNvSpPr/>
          <p:nvPr/>
        </p:nvSpPr>
        <p:spPr>
          <a:xfrm>
            <a:off x="7645312" y="741866"/>
            <a:ext cx="792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200EBBF-3871-46E1-BFD6-E3790A48E903}"/>
              </a:ext>
            </a:extLst>
          </p:cNvPr>
          <p:cNvSpPr/>
          <p:nvPr/>
        </p:nvSpPr>
        <p:spPr>
          <a:xfrm>
            <a:off x="9905379" y="741866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44" name="Правая фигурная скобка 43">
            <a:extLst>
              <a:ext uri="{FF2B5EF4-FFF2-40B4-BE49-F238E27FC236}">
                <a16:creationId xmlns:a16="http://schemas.microsoft.com/office/drawing/2014/main" id="{53F4F5FA-26D8-4BFB-93CC-B0A9108409F3}"/>
              </a:ext>
            </a:extLst>
          </p:cNvPr>
          <p:cNvSpPr/>
          <p:nvPr/>
        </p:nvSpPr>
        <p:spPr>
          <a:xfrm rot="16200000">
            <a:off x="10143440" y="-506127"/>
            <a:ext cx="339806" cy="3373039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авая фигурная скобка 44">
            <a:extLst>
              <a:ext uri="{FF2B5EF4-FFF2-40B4-BE49-F238E27FC236}">
                <a16:creationId xmlns:a16="http://schemas.microsoft.com/office/drawing/2014/main" id="{8CCBEF1A-E9BA-4E33-B994-6573A673F954}"/>
              </a:ext>
            </a:extLst>
          </p:cNvPr>
          <p:cNvSpPr/>
          <p:nvPr/>
        </p:nvSpPr>
        <p:spPr>
          <a:xfrm rot="16200000">
            <a:off x="7873365" y="659760"/>
            <a:ext cx="335709" cy="1037166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авая фигурная скобка 45">
            <a:extLst>
              <a:ext uri="{FF2B5EF4-FFF2-40B4-BE49-F238E27FC236}">
                <a16:creationId xmlns:a16="http://schemas.microsoft.com/office/drawing/2014/main" id="{F3D983AD-E920-48BF-ADB9-27F0F2CDE6CE}"/>
              </a:ext>
            </a:extLst>
          </p:cNvPr>
          <p:cNvSpPr/>
          <p:nvPr/>
        </p:nvSpPr>
        <p:spPr>
          <a:xfrm rot="16200000">
            <a:off x="5631077" y="-474636"/>
            <a:ext cx="350931" cy="3298929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00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Структура расходов окружного бюджета по разделам, млн руб.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75A7F7F-1682-4457-820A-4F074FA761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5241695"/>
              </p:ext>
            </p:extLst>
          </p:nvPr>
        </p:nvGraphicFramePr>
        <p:xfrm>
          <a:off x="550590" y="1106962"/>
          <a:ext cx="11340000" cy="3433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3" descr="D:\Foto\01. ЛОГО\ИКОНКИ\002. расходы.png">
            <a:extLst>
              <a:ext uri="{FF2B5EF4-FFF2-40B4-BE49-F238E27FC236}">
                <a16:creationId xmlns:a16="http://schemas.microsoft.com/office/drawing/2014/main" id="{53FBE0F2-2D67-43AF-9241-2FF61F0AC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42" y="6095252"/>
            <a:ext cx="677566" cy="57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1396AB-BADB-4003-AE0B-67A09A8EA719}"/>
              </a:ext>
            </a:extLst>
          </p:cNvPr>
          <p:cNvSpPr/>
          <p:nvPr/>
        </p:nvSpPr>
        <p:spPr>
          <a:xfrm>
            <a:off x="694606" y="4510993"/>
            <a:ext cx="720080" cy="71898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6DF3E73-EBFB-4D07-A154-8E01AEE9858E}"/>
              </a:ext>
            </a:extLst>
          </p:cNvPr>
          <p:cNvSpPr/>
          <p:nvPr/>
        </p:nvSpPr>
        <p:spPr>
          <a:xfrm>
            <a:off x="1486694" y="4510993"/>
            <a:ext cx="720080" cy="71898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2CBEBF0-13ED-4893-9AF7-AD5DF804543B}"/>
              </a:ext>
            </a:extLst>
          </p:cNvPr>
          <p:cNvSpPr/>
          <p:nvPr/>
        </p:nvSpPr>
        <p:spPr>
          <a:xfrm>
            <a:off x="2278782" y="4510993"/>
            <a:ext cx="720080" cy="71898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FFFA202-802E-44FC-A1D5-A64BE81CBAA2}"/>
              </a:ext>
            </a:extLst>
          </p:cNvPr>
          <p:cNvSpPr/>
          <p:nvPr/>
        </p:nvSpPr>
        <p:spPr>
          <a:xfrm>
            <a:off x="3070870" y="4510993"/>
            <a:ext cx="720080" cy="718989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9033E7B-1EF4-48AA-AE62-757E37164198}"/>
              </a:ext>
            </a:extLst>
          </p:cNvPr>
          <p:cNvSpPr/>
          <p:nvPr/>
        </p:nvSpPr>
        <p:spPr>
          <a:xfrm>
            <a:off x="3862958" y="4510993"/>
            <a:ext cx="720080" cy="71898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B798D4-A673-4CEA-9115-33480A2E2C84}"/>
              </a:ext>
            </a:extLst>
          </p:cNvPr>
          <p:cNvSpPr/>
          <p:nvPr/>
        </p:nvSpPr>
        <p:spPr>
          <a:xfrm>
            <a:off x="4655046" y="4510993"/>
            <a:ext cx="720080" cy="71898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E88A45-DFFD-4579-B4A3-657E4698579A}"/>
              </a:ext>
            </a:extLst>
          </p:cNvPr>
          <p:cNvSpPr/>
          <p:nvPr/>
        </p:nvSpPr>
        <p:spPr>
          <a:xfrm>
            <a:off x="5447134" y="4510993"/>
            <a:ext cx="720080" cy="718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A25BAF4-976E-4475-AC29-9D898E4A151E}"/>
              </a:ext>
            </a:extLst>
          </p:cNvPr>
          <p:cNvSpPr/>
          <p:nvPr/>
        </p:nvSpPr>
        <p:spPr>
          <a:xfrm>
            <a:off x="6239222" y="4510993"/>
            <a:ext cx="720080" cy="71898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40CF01A-328C-4E59-971F-A6602075C714}"/>
              </a:ext>
            </a:extLst>
          </p:cNvPr>
          <p:cNvSpPr/>
          <p:nvPr/>
        </p:nvSpPr>
        <p:spPr>
          <a:xfrm>
            <a:off x="7031310" y="4510993"/>
            <a:ext cx="720080" cy="71898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2CF474A-7948-4E9F-9F14-5F1D3E91346D}"/>
              </a:ext>
            </a:extLst>
          </p:cNvPr>
          <p:cNvSpPr/>
          <p:nvPr/>
        </p:nvSpPr>
        <p:spPr>
          <a:xfrm>
            <a:off x="7823398" y="4510993"/>
            <a:ext cx="720080" cy="718989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9F8D345-89E5-4E63-B64F-5E70942D795A}"/>
              </a:ext>
            </a:extLst>
          </p:cNvPr>
          <p:cNvSpPr/>
          <p:nvPr/>
        </p:nvSpPr>
        <p:spPr>
          <a:xfrm>
            <a:off x="8615486" y="4510993"/>
            <a:ext cx="720080" cy="718989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B863CAD-B2CA-47D6-AFC0-0EE6195736BC}"/>
              </a:ext>
            </a:extLst>
          </p:cNvPr>
          <p:cNvSpPr/>
          <p:nvPr/>
        </p:nvSpPr>
        <p:spPr>
          <a:xfrm>
            <a:off x="9407574" y="4510993"/>
            <a:ext cx="720080" cy="71898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C9DE5F9-53AA-4080-814E-3DAB7FEE0240}"/>
              </a:ext>
            </a:extLst>
          </p:cNvPr>
          <p:cNvSpPr/>
          <p:nvPr/>
        </p:nvSpPr>
        <p:spPr>
          <a:xfrm>
            <a:off x="10199662" y="4510993"/>
            <a:ext cx="720080" cy="71898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E1652E3-08B1-489D-AAF1-501870324C1F}"/>
              </a:ext>
            </a:extLst>
          </p:cNvPr>
          <p:cNvSpPr/>
          <p:nvPr/>
        </p:nvSpPr>
        <p:spPr>
          <a:xfrm>
            <a:off x="10991750" y="4510993"/>
            <a:ext cx="720080" cy="71898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8704A46-5F1B-4A65-BB77-A4746AD1D7DF}"/>
              </a:ext>
            </a:extLst>
          </p:cNvPr>
          <p:cNvSpPr/>
          <p:nvPr/>
        </p:nvSpPr>
        <p:spPr>
          <a:xfrm>
            <a:off x="253101" y="5303078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Общегосударственн.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вопросы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7,9%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E18F8F6-7079-462F-8D1B-43FCEBD7A8E5}"/>
              </a:ext>
            </a:extLst>
          </p:cNvPr>
          <p:cNvSpPr/>
          <p:nvPr/>
        </p:nvSpPr>
        <p:spPr>
          <a:xfrm>
            <a:off x="1837277" y="5303077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Нац. безопасность и правоохр. деят-ть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1,1%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31FBBB8-2E94-4171-961B-6A111595DE11}"/>
              </a:ext>
            </a:extLst>
          </p:cNvPr>
          <p:cNvSpPr/>
          <p:nvPr/>
        </p:nvSpPr>
        <p:spPr>
          <a:xfrm>
            <a:off x="3421453" y="5303079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Жилищно-коммун. хозяйство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14,9%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CA2218-6E9D-49DD-AFC1-457BCFCC24C9}"/>
              </a:ext>
            </a:extLst>
          </p:cNvPr>
          <p:cNvSpPr/>
          <p:nvPr/>
        </p:nvSpPr>
        <p:spPr>
          <a:xfrm>
            <a:off x="5005629" y="5303078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Образование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25,2%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E8BF430-C11A-4FCB-A444-790548D12B1D}"/>
              </a:ext>
            </a:extLst>
          </p:cNvPr>
          <p:cNvSpPr/>
          <p:nvPr/>
        </p:nvSpPr>
        <p:spPr>
          <a:xfrm>
            <a:off x="6589805" y="5303080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Здравоохранение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6,7%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5B1595F-8024-4A67-8A93-7F41A0669957}"/>
              </a:ext>
            </a:extLst>
          </p:cNvPr>
          <p:cNvSpPr/>
          <p:nvPr/>
        </p:nvSpPr>
        <p:spPr>
          <a:xfrm>
            <a:off x="8173981" y="5303079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Физическая  культура и спорт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1,8%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8C9D9D4-7B74-4023-B5D3-9D5E1065A6CC}"/>
              </a:ext>
            </a:extLst>
          </p:cNvPr>
          <p:cNvSpPr/>
          <p:nvPr/>
        </p:nvSpPr>
        <p:spPr>
          <a:xfrm>
            <a:off x="9758157" y="5303080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Обслуживание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гос. долга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2,2%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0C63DE9-3A80-4EBE-AE41-A59CDCA899AA}"/>
              </a:ext>
            </a:extLst>
          </p:cNvPr>
          <p:cNvSpPr/>
          <p:nvPr/>
        </p:nvSpPr>
        <p:spPr>
          <a:xfrm>
            <a:off x="973181" y="6023159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Национальная оборона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0,02%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CEF733F0-0544-4EBE-9786-DC5D1EB53644}"/>
              </a:ext>
            </a:extLst>
          </p:cNvPr>
          <p:cNvSpPr/>
          <p:nvPr/>
        </p:nvSpPr>
        <p:spPr>
          <a:xfrm>
            <a:off x="2557356" y="6023158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Национальная экономика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18,5%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1A99238-74D0-4C72-A954-D0E65C200CF3}"/>
              </a:ext>
            </a:extLst>
          </p:cNvPr>
          <p:cNvSpPr/>
          <p:nvPr/>
        </p:nvSpPr>
        <p:spPr>
          <a:xfrm>
            <a:off x="4141533" y="6023160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Охрана окружающей среды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0,4%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E442B2AC-041F-40E6-8601-87084B265B15}"/>
              </a:ext>
            </a:extLst>
          </p:cNvPr>
          <p:cNvSpPr/>
          <p:nvPr/>
        </p:nvSpPr>
        <p:spPr>
          <a:xfrm>
            <a:off x="5725709" y="6023159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Культура, кинематография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3,8%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5EB47C2-8F3F-4AEE-BEC9-7775239E7171}"/>
              </a:ext>
            </a:extLst>
          </p:cNvPr>
          <p:cNvSpPr/>
          <p:nvPr/>
        </p:nvSpPr>
        <p:spPr>
          <a:xfrm>
            <a:off x="7309885" y="6023161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Социальная политика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15,8%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E37A6D6D-F57B-4D22-B990-A922A821F1C9}"/>
              </a:ext>
            </a:extLst>
          </p:cNvPr>
          <p:cNvSpPr/>
          <p:nvPr/>
        </p:nvSpPr>
        <p:spPr>
          <a:xfrm>
            <a:off x="8894061" y="6023160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Средства массовой информации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en-TT" sz="1200" b="1" dirty="0">
                <a:solidFill>
                  <a:schemeClr val="tx2">
                    <a:lumMod val="50000"/>
                  </a:schemeClr>
                </a:solidFill>
              </a:rPr>
              <a:t>0,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7%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796A72E4-5328-4D94-B2F5-5AC10B10BF08}"/>
              </a:ext>
            </a:extLst>
          </p:cNvPr>
          <p:cNvSpPr/>
          <p:nvPr/>
        </p:nvSpPr>
        <p:spPr>
          <a:xfrm>
            <a:off x="10497298" y="6023158"/>
            <a:ext cx="1593633" cy="718989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Межбюджетные трансферты</a:t>
            </a:r>
          </a:p>
          <a:p>
            <a:pPr algn="ctr"/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PT Sans" panose="020B0503020203020204" pitchFamily="34" charset="-52"/>
              </a:rPr>
              <a:t>Доля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1,0%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1" name="Picture 4" descr="D:\01_Адм_работа\rf_rossiya_r19.gif">
            <a:extLst>
              <a:ext uri="{FF2B5EF4-FFF2-40B4-BE49-F238E27FC236}">
                <a16:creationId xmlns:a16="http://schemas.microsoft.com/office/drawing/2014/main" id="{A189B031-F01D-4709-B491-E3A0BE0D1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37" y="4656345"/>
            <a:ext cx="467217" cy="42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7" descr="http://ekzarx.ru/images/Ab6TBtg.png">
            <a:extLst>
              <a:ext uri="{FF2B5EF4-FFF2-40B4-BE49-F238E27FC236}">
                <a16:creationId xmlns:a16="http://schemas.microsoft.com/office/drawing/2014/main" id="{CEAA2FF3-1A16-43AB-9FA8-60410D403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354" y="4615724"/>
            <a:ext cx="376759" cy="50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1" descr="D:\02. Поручения руководства\12. Разное\160919 Статистика дл ВК инфограф\jixodjG9T.png">
            <a:extLst>
              <a:ext uri="{FF2B5EF4-FFF2-40B4-BE49-F238E27FC236}">
                <a16:creationId xmlns:a16="http://schemas.microsoft.com/office/drawing/2014/main" id="{5F311F81-A2F6-443F-87AE-85C45BC01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646258"/>
            <a:ext cx="432048" cy="42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3" descr="http://xn----7sbb5anb1aeyc.xn--p1ai/images/preim/4.png">
            <a:extLst>
              <a:ext uri="{FF2B5EF4-FFF2-40B4-BE49-F238E27FC236}">
                <a16:creationId xmlns:a16="http://schemas.microsoft.com/office/drawing/2014/main" id="{F9167762-D926-4D47-88C0-689AAD5D8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058" y="4615939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>
            <a:extLst>
              <a:ext uri="{FF2B5EF4-FFF2-40B4-BE49-F238E27FC236}">
                <a16:creationId xmlns:a16="http://schemas.microsoft.com/office/drawing/2014/main" id="{E5D17260-47D5-44AB-8F94-010B9BAE7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658" y="4581910"/>
            <a:ext cx="557031" cy="6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4" descr="https://image.flaticon.com/icons/png/512/49/49690.png">
            <a:extLst>
              <a:ext uri="{FF2B5EF4-FFF2-40B4-BE49-F238E27FC236}">
                <a16:creationId xmlns:a16="http://schemas.microsoft.com/office/drawing/2014/main" id="{0154EFAF-200B-4CE9-84AD-6E945A3CD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281" y="4674282"/>
            <a:ext cx="422176" cy="42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2. Поручения руководства\03_БЮДЖЕТ\2017 год план 2018 и 2019\значки\Snake_cup-512.png">
            <a:extLst>
              <a:ext uri="{FF2B5EF4-FFF2-40B4-BE49-F238E27FC236}">
                <a16:creationId xmlns:a16="http://schemas.microsoft.com/office/drawing/2014/main" id="{6D80E3BB-C372-4A72-95D7-3B1BBFF46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040" y="4596626"/>
            <a:ext cx="528620" cy="52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http://kantorhukumrky.com/wp-content/uploads/2016/11/family25.png">
            <a:extLst>
              <a:ext uri="{FF2B5EF4-FFF2-40B4-BE49-F238E27FC236}">
                <a16:creationId xmlns:a16="http://schemas.microsoft.com/office/drawing/2014/main" id="{46D21AA6-2D53-47E7-9449-1E250649B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438" y="460746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0" descr="https://www.shareicon.net/data/2015/09/24/645466_people_512x512.png">
            <a:extLst>
              <a:ext uri="{FF2B5EF4-FFF2-40B4-BE49-F238E27FC236}">
                <a16:creationId xmlns:a16="http://schemas.microsoft.com/office/drawing/2014/main" id="{F144701B-8A24-4CBE-8848-1388C0E9C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223" y="4640002"/>
            <a:ext cx="536022" cy="53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https://www.shareicon.net/download/2015/11/08/668777_tools_512x512.png">
            <a:extLst>
              <a:ext uri="{FF2B5EF4-FFF2-40B4-BE49-F238E27FC236}">
                <a16:creationId xmlns:a16="http://schemas.microsoft.com/office/drawing/2014/main" id="{37BC438E-04F1-4E9E-A35A-74DBD60A5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3613">
            <a:off x="9525187" y="4630597"/>
            <a:ext cx="484853" cy="4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D:\Foto\01. ЛОГО\ИКОНКИ\003. портфель.png">
            <a:extLst>
              <a:ext uri="{FF2B5EF4-FFF2-40B4-BE49-F238E27FC236}">
                <a16:creationId xmlns:a16="http://schemas.microsoft.com/office/drawing/2014/main" id="{4AA86EFB-FB80-42AB-8152-97A0ECD93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896" y="4651883"/>
            <a:ext cx="535611" cy="43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6" descr="http://cliparts.co/cliparts/BTg/rdn/BTgrdnppc.png">
            <a:extLst>
              <a:ext uri="{FF2B5EF4-FFF2-40B4-BE49-F238E27FC236}">
                <a16:creationId xmlns:a16="http://schemas.microsoft.com/office/drawing/2014/main" id="{25BD45A9-B2E2-4C63-AF61-8CF49F260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303" y="4662616"/>
            <a:ext cx="404974" cy="40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8B3F340-D081-468E-A30B-B3A12B00E9A2}"/>
              </a:ext>
            </a:extLst>
          </p:cNvPr>
          <p:cNvSpPr/>
          <p:nvPr/>
        </p:nvSpPr>
        <p:spPr>
          <a:xfrm>
            <a:off x="766426" y="1846312"/>
            <a:ext cx="1598131" cy="513464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23,78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DD2A60EC-7480-4DA4-B73D-F39ABB74832C}"/>
              </a:ext>
            </a:extLst>
          </p:cNvPr>
          <p:cNvSpPr/>
          <p:nvPr/>
        </p:nvSpPr>
        <p:spPr>
          <a:xfrm>
            <a:off x="766614" y="1271691"/>
            <a:ext cx="1597943" cy="503867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Bebas Neue Bold" panose="020B0606020202050201" pitchFamily="34" charset="-52"/>
              </a:rPr>
              <a:t>Проект</a:t>
            </a:r>
            <a:r>
              <a:rPr lang="ru-RU" b="1" dirty="0"/>
              <a:t> </a:t>
            </a:r>
            <a:r>
              <a:rPr lang="ru-RU" b="1" dirty="0" smtClean="0">
                <a:latin typeface="Bebas Neue Bold" panose="020B0606020202050201" pitchFamily="34" charset="-52"/>
              </a:rPr>
              <a:t>2023</a:t>
            </a:r>
            <a:endParaRPr lang="ru-RU" b="1" dirty="0">
              <a:latin typeface="Bebas Neue Bold" panose="020B0606020202050201" pitchFamily="34" charset="-52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AE35455-E1B5-4E07-9171-C54B4E012B22}"/>
              </a:ext>
            </a:extLst>
          </p:cNvPr>
          <p:cNvSpPr/>
          <p:nvPr/>
        </p:nvSpPr>
        <p:spPr>
          <a:xfrm>
            <a:off x="1741858" y="1775001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млрд.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руб.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2DD15BD4-B793-4E06-8C2F-79898C0335D2}"/>
              </a:ext>
            </a:extLst>
          </p:cNvPr>
          <p:cNvCxnSpPr>
            <a:cxnSpLocks/>
          </p:cNvCxnSpPr>
          <p:nvPr/>
        </p:nvCxnSpPr>
        <p:spPr>
          <a:xfrm>
            <a:off x="1837277" y="5226998"/>
            <a:ext cx="0" cy="8280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8072487A-BCE8-4D0E-A28B-2711B3A87EF8}"/>
              </a:ext>
            </a:extLst>
          </p:cNvPr>
          <p:cNvCxnSpPr>
            <a:cxnSpLocks/>
          </p:cNvCxnSpPr>
          <p:nvPr/>
        </p:nvCxnSpPr>
        <p:spPr>
          <a:xfrm>
            <a:off x="3421453" y="5229982"/>
            <a:ext cx="0" cy="8280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8BF31230-C57F-45C0-8797-2DB93346404A}"/>
              </a:ext>
            </a:extLst>
          </p:cNvPr>
          <p:cNvCxnSpPr>
            <a:cxnSpLocks/>
          </p:cNvCxnSpPr>
          <p:nvPr/>
        </p:nvCxnSpPr>
        <p:spPr>
          <a:xfrm>
            <a:off x="5005629" y="5226998"/>
            <a:ext cx="0" cy="8280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4D699CB5-D8DE-48C7-A648-75FB4748894D}"/>
              </a:ext>
            </a:extLst>
          </p:cNvPr>
          <p:cNvCxnSpPr>
            <a:cxnSpLocks/>
          </p:cNvCxnSpPr>
          <p:nvPr/>
        </p:nvCxnSpPr>
        <p:spPr>
          <a:xfrm>
            <a:off x="6589805" y="5226998"/>
            <a:ext cx="0" cy="8280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A45175F4-719B-4AE1-AE0F-E7FDED28DCF0}"/>
              </a:ext>
            </a:extLst>
          </p:cNvPr>
          <p:cNvCxnSpPr>
            <a:cxnSpLocks/>
          </p:cNvCxnSpPr>
          <p:nvPr/>
        </p:nvCxnSpPr>
        <p:spPr>
          <a:xfrm>
            <a:off x="8173981" y="5226998"/>
            <a:ext cx="0" cy="8280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827ACBDE-FE1A-477D-BAF3-46E4388959C5}"/>
              </a:ext>
            </a:extLst>
          </p:cNvPr>
          <p:cNvCxnSpPr>
            <a:cxnSpLocks/>
          </p:cNvCxnSpPr>
          <p:nvPr/>
        </p:nvCxnSpPr>
        <p:spPr>
          <a:xfrm>
            <a:off x="9758157" y="5226998"/>
            <a:ext cx="0" cy="8280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597AE1A3-EAA6-4F6D-84D6-48F49C69CF9C}"/>
              </a:ext>
            </a:extLst>
          </p:cNvPr>
          <p:cNvCxnSpPr>
            <a:cxnSpLocks/>
          </p:cNvCxnSpPr>
          <p:nvPr/>
        </p:nvCxnSpPr>
        <p:spPr>
          <a:xfrm>
            <a:off x="11351790" y="5226998"/>
            <a:ext cx="0" cy="8280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20B20D99-712B-41AB-90EB-66457F94B15C}"/>
              </a:ext>
            </a:extLst>
          </p:cNvPr>
          <p:cNvSpPr/>
          <p:nvPr/>
        </p:nvSpPr>
        <p:spPr>
          <a:xfrm>
            <a:off x="8942963" y="1269554"/>
            <a:ext cx="3089461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2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5</a:t>
            </a:r>
            <a:r>
              <a:rPr lang="en-US" sz="42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</a:t>
            </a:r>
            <a:r>
              <a:rPr lang="ru-RU" sz="42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%</a:t>
            </a:r>
            <a:endParaRPr lang="ru-RU" sz="42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0A985196-C328-484F-9D2C-1F6F90BE6FCB}"/>
              </a:ext>
            </a:extLst>
          </p:cNvPr>
          <p:cNvSpPr/>
          <p:nvPr/>
        </p:nvSpPr>
        <p:spPr>
          <a:xfrm>
            <a:off x="9846200" y="1309925"/>
            <a:ext cx="2186224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chemeClr val="bg1"/>
                </a:solidFill>
                <a:latin typeface="PT Sans" panose="020B0503020203020204" pitchFamily="34" charset="-52"/>
              </a:rPr>
              <a:t>Социальная сфера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C905B0E4-DA4F-450E-9F26-A3E4104DFE3E}"/>
              </a:ext>
            </a:extLst>
          </p:cNvPr>
          <p:cNvSpPr/>
          <p:nvPr/>
        </p:nvSpPr>
        <p:spPr>
          <a:xfrm>
            <a:off x="8942963" y="1821160"/>
            <a:ext cx="3089461" cy="513464"/>
          </a:xfrm>
          <a:prstGeom prst="rect">
            <a:avLst/>
          </a:prstGeom>
          <a:solidFill>
            <a:srgbClr val="0093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2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47</a:t>
            </a:r>
            <a:r>
              <a:rPr lang="ru-RU" sz="42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%</a:t>
            </a:r>
            <a:endParaRPr lang="ru-RU" sz="42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2E70269F-2760-41BE-8AD6-B3068ABEAA2B}"/>
              </a:ext>
            </a:extLst>
          </p:cNvPr>
          <p:cNvSpPr/>
          <p:nvPr/>
        </p:nvSpPr>
        <p:spPr>
          <a:xfrm>
            <a:off x="9846200" y="1775001"/>
            <a:ext cx="218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Другие </a:t>
            </a:r>
            <a:r>
              <a:rPr lang="ru-RU" sz="16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секторы </a:t>
            </a:r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</a:rPr>
              <a:t>экономики</a:t>
            </a:r>
            <a:endParaRPr lang="ru-RU" sz="32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0430DC3C-7BBC-4772-BC6F-B7C78DF7F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134" y="4613852"/>
            <a:ext cx="531917" cy="53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17EE35BA-60D0-4B79-9A49-3677B0F51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240" y="4567259"/>
            <a:ext cx="599340" cy="59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80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Структура расходов окружного бюджета в разрезе ГРБС, млн руб.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9F07CBC7-20DE-4E84-B8F2-7A4A7D91E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90653"/>
              </p:ext>
            </p:extLst>
          </p:nvPr>
        </p:nvGraphicFramePr>
        <p:xfrm>
          <a:off x="190550" y="1072161"/>
          <a:ext cx="11521283" cy="57122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4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842">
                  <a:extLst>
                    <a:ext uri="{9D8B030D-6E8A-4147-A177-3AD203B41FA5}">
                      <a16:colId xmlns:a16="http://schemas.microsoft.com/office/drawing/2014/main" val="4243787722"/>
                    </a:ext>
                  </a:extLst>
                </a:gridCol>
                <a:gridCol w="1043842">
                  <a:extLst>
                    <a:ext uri="{9D8B030D-6E8A-4147-A177-3AD203B41FA5}">
                      <a16:colId xmlns:a16="http://schemas.microsoft.com/office/drawing/2014/main" val="3982248216"/>
                    </a:ext>
                  </a:extLst>
                </a:gridCol>
                <a:gridCol w="1043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842">
                  <a:extLst>
                    <a:ext uri="{9D8B030D-6E8A-4147-A177-3AD203B41FA5}">
                      <a16:colId xmlns:a16="http://schemas.microsoft.com/office/drawing/2014/main" val="2976814138"/>
                    </a:ext>
                  </a:extLst>
                </a:gridCol>
                <a:gridCol w="1043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38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38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20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26A3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2019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Bebas Neue Bold" panose="020B0606020202050201" pitchFamily="34" charset="-52"/>
                          <a:ea typeface="+mn-ea"/>
                          <a:cs typeface="+mn-cs"/>
                        </a:rPr>
                        <a:t>2020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T Sans" panose="020B0503020203020204" pitchFamily="34" charset="-52"/>
                        <a:ea typeface="+mn-ea"/>
                        <a:cs typeface="+mn-cs"/>
                      </a:endParaRPr>
                    </a:p>
                  </a:txBody>
                  <a:tcPr marL="7279" marR="7279" marT="7279" marB="0" anchor="ctr">
                    <a:solidFill>
                      <a:srgbClr val="26A3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2021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</a:t>
                      </a:r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ПРОЕКТ ОКРУЖНОГО БЮДЖЕТА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6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279" marR="7279" marT="7279" marB="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T Sans" panose="020B0503020203020204" pitchFamily="34" charset="-52"/>
                        <a:ea typeface="+mn-ea"/>
                        <a:cs typeface="+mn-cs"/>
                      </a:endParaRPr>
                    </a:p>
                  </a:txBody>
                  <a:tcPr marL="7279" marR="7279" marT="7279" marB="0" anchor="ctr">
                    <a:solidFill>
                      <a:srgbClr val="0093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279" marR="7279" marT="7279" marB="0" anchor="ctr"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</a:t>
                      </a:r>
                      <a:r>
                        <a:rPr lang="en-US" sz="2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</a:t>
                      </a:r>
                      <a:r>
                        <a:rPr lang="en-US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</a:t>
                      </a:r>
                      <a:r>
                        <a:rPr lang="en-US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22 679,9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23 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388,6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26 670,5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28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 216,9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 777,4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2 647,2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0 382,1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Счетная палата НАО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34,1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36,4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36,8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44,2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45,5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44,1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45,0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Управление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имущ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. и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земельн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. отношений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71,3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63,8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62,5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176,4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4,9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63,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финансов и экономики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629,1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649,6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495,1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604,6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640,4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916,1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931,3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Управление</a:t>
                      </a:r>
                      <a:r>
                        <a:rPr lang="ru-RU" sz="1600" u="none" strike="noStrike" baseline="0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гражданской защиты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248,9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216,0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236,5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270,7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51,0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36,6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23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Управление по гос.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регулир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. цен (тарифов)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22,5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23,1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28,0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27,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78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цифрового развития и СМИ</a:t>
                      </a: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629,4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669,1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589,9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680,5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50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</a:t>
                      </a:r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436,5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5577759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образования, культ. и спорта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5 645,0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272,0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829,8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6 757,6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6</a:t>
                      </a:r>
                      <a:r>
                        <a:rPr lang="en-US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 310,2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803,2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</a:rPr>
                        <a:t>520,2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Аппарат Администрации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677,4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556,1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537,0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636,4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600,3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65,2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55,5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Управление государственного заказа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21,3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24,3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32,5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32,0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31,7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31,8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Избирательная комиссия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21,2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15,6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7,9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пр. ресурсов, экологии и АПК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972,2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861,5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962,5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1 206,8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6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 136,4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</a:t>
                      </a:r>
                      <a:r>
                        <a:rPr lang="en-US" sz="16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 170,8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1 015,1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74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строительства и ЖКХ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7 900,8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9 177,6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11 491,8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11 083,4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6 931,8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601,0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4 783,9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0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внутреннего контроля</a:t>
                      </a: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173,3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182,1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206,6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212,2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34,1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2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03,2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здравоохранения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5 352,9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329,6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5 871,6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5 906,6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449,1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417,6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5 0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48,4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Собрание депутатов  НАО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131,8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139,1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143,6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176,0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173,4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166,5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162,6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3322470"/>
                  </a:ext>
                </a:extLst>
              </a:tr>
              <a:tr h="2514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Департамент внутренней политики 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178,3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174,5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168,3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388,0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371,2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348,7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3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17,7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</a:rPr>
                        <a:t>  Условно утвержденные расходы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PT Sans" panose="020B0503020203020204" pitchFamily="34" charset="-52"/>
                      </a:endParaRPr>
                    </a:p>
                  </a:txBody>
                  <a:tcPr marL="7279" marR="7279" marT="7279" marB="0" anchor="ctr">
                    <a:solidFill>
                      <a:srgbClr val="0093A7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550,0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</a:t>
                      </a:r>
                      <a:r>
                        <a:rPr lang="en-US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9</a:t>
                      </a:r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88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AEC89DB2-1ECD-401E-AD42-4ABD113C7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290169"/>
              </p:ext>
            </p:extLst>
          </p:nvPr>
        </p:nvGraphicFramePr>
        <p:xfrm>
          <a:off x="497633" y="1384653"/>
          <a:ext cx="11502228" cy="4853450"/>
        </p:xfrm>
        <a:graphic>
          <a:graphicData uri="http://schemas.openxmlformats.org/drawingml/2006/table">
            <a:tbl>
              <a:tblPr/>
              <a:tblGrid>
                <a:gridCol w="860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115224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154205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6933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        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2021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Доходы,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22 846,2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21 920,9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29 003,6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31 646,3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21 795,9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20 785,3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18 495,8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806,0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182,5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8 415,0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7 688,1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1 862,5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1 848,2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656,0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Налоговые, неналоговые доходы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19 040,2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13 738,3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20 588,6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23 958,2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22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933,4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18 937,1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17 839,8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Расходы,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23 388,6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26 670,5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28 216,9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23 777,4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22 647,2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20 382,1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Профицит/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Дефицит (+/-)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166,3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-1 467,7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2 333,1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3 429,4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-1 981,5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-1 861,9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-1 886,3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Верхний предел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госдолга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2 600,0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80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800,0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2 765,0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4 565,0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6 448,7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Параметры бюджета Ненецкого автономного округа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6" name="Скругленный прямоугольник 13">
            <a:extLst>
              <a:ext uri="{FF2B5EF4-FFF2-40B4-BE49-F238E27FC236}">
                <a16:creationId xmlns:a16="http://schemas.microsoft.com/office/drawing/2014/main" id="{6CE48291-5052-40D4-A61C-2830380D2C2A}"/>
              </a:ext>
            </a:extLst>
          </p:cNvPr>
          <p:cNvSpPr/>
          <p:nvPr/>
        </p:nvSpPr>
        <p:spPr>
          <a:xfrm>
            <a:off x="8626823" y="1384653"/>
            <a:ext cx="1080120" cy="4853450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" descr="D:\Foto\01. ЛОГО\ИКОНКИ\001. доходы.png">
            <a:extLst>
              <a:ext uri="{FF2B5EF4-FFF2-40B4-BE49-F238E27FC236}">
                <a16:creationId xmlns:a16="http://schemas.microsoft.com/office/drawing/2014/main" id="{B05E4CC9-A95A-4851-955E-F755979EB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01" y="2407694"/>
            <a:ext cx="48779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D:\Foto\01. ЛОГО\ИКОНКИ\002. расходы.png">
            <a:extLst>
              <a:ext uri="{FF2B5EF4-FFF2-40B4-BE49-F238E27FC236}">
                <a16:creationId xmlns:a16="http://schemas.microsoft.com/office/drawing/2014/main" id="{66CBC88C-664A-4B81-9938-13E29D86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8" y="4398263"/>
            <a:ext cx="509231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88BD1F4-030C-49BE-A16C-634599A6070C}"/>
              </a:ext>
            </a:extLst>
          </p:cNvPr>
          <p:cNvSpPr/>
          <p:nvPr/>
        </p:nvSpPr>
        <p:spPr>
          <a:xfrm>
            <a:off x="5502264" y="735502"/>
            <a:ext cx="6751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факт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B7AD11-0514-4F11-8481-CC5AF02EB2F9}"/>
              </a:ext>
            </a:extLst>
          </p:cNvPr>
          <p:cNvSpPr/>
          <p:nvPr/>
        </p:nvSpPr>
        <p:spPr>
          <a:xfrm>
            <a:off x="7645312" y="741866"/>
            <a:ext cx="792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200EBBF-3871-46E1-BFD6-E3790A48E903}"/>
              </a:ext>
            </a:extLst>
          </p:cNvPr>
          <p:cNvSpPr/>
          <p:nvPr/>
        </p:nvSpPr>
        <p:spPr>
          <a:xfrm>
            <a:off x="9905379" y="741866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44" name="Правая фигурная скобка 43">
            <a:extLst>
              <a:ext uri="{FF2B5EF4-FFF2-40B4-BE49-F238E27FC236}">
                <a16:creationId xmlns:a16="http://schemas.microsoft.com/office/drawing/2014/main" id="{53F4F5FA-26D8-4BFB-93CC-B0A9108409F3}"/>
              </a:ext>
            </a:extLst>
          </p:cNvPr>
          <p:cNvSpPr/>
          <p:nvPr/>
        </p:nvSpPr>
        <p:spPr>
          <a:xfrm rot="16200000">
            <a:off x="10143440" y="-506127"/>
            <a:ext cx="339806" cy="3373039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авая фигурная скобка 44">
            <a:extLst>
              <a:ext uri="{FF2B5EF4-FFF2-40B4-BE49-F238E27FC236}">
                <a16:creationId xmlns:a16="http://schemas.microsoft.com/office/drawing/2014/main" id="{8CCBEF1A-E9BA-4E33-B994-6573A673F954}"/>
              </a:ext>
            </a:extLst>
          </p:cNvPr>
          <p:cNvSpPr/>
          <p:nvPr/>
        </p:nvSpPr>
        <p:spPr>
          <a:xfrm rot="16200000">
            <a:off x="7873365" y="659760"/>
            <a:ext cx="335709" cy="1037166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авая фигурная скобка 45">
            <a:extLst>
              <a:ext uri="{FF2B5EF4-FFF2-40B4-BE49-F238E27FC236}">
                <a16:creationId xmlns:a16="http://schemas.microsoft.com/office/drawing/2014/main" id="{F3D983AD-E920-48BF-ADB9-27F0F2CDE6CE}"/>
              </a:ext>
            </a:extLst>
          </p:cNvPr>
          <p:cNvSpPr/>
          <p:nvPr/>
        </p:nvSpPr>
        <p:spPr>
          <a:xfrm rot="16200000">
            <a:off x="5631077" y="-474636"/>
            <a:ext cx="350931" cy="3298929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81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79C5F1B7-A710-4769-9D61-B35B0AE295CF}"/>
              </a:ext>
            </a:extLst>
          </p:cNvPr>
          <p:cNvSpPr/>
          <p:nvPr/>
        </p:nvSpPr>
        <p:spPr>
          <a:xfrm>
            <a:off x="1532001" y="1328923"/>
            <a:ext cx="1620242" cy="109275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2,0</a:t>
            </a:r>
            <a:endParaRPr lang="ru-RU" sz="40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PT Sans" panose="020B0503020203020204" pitchFamily="34" charset="-52"/>
              </a:rPr>
              <a:t>млрд руб.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Источники финансирования дефицита бюджета в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2023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году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87D3DFC-BB72-4782-934C-345776F5951D}"/>
              </a:ext>
            </a:extLst>
          </p:cNvPr>
          <p:cNvSpPr/>
          <p:nvPr/>
        </p:nvSpPr>
        <p:spPr>
          <a:xfrm>
            <a:off x="10626364" y="4186298"/>
            <a:ext cx="1095362" cy="1292533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1,7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04E784E-2164-44BB-99CF-4FD2FB2F98AC}"/>
              </a:ext>
            </a:extLst>
          </p:cNvPr>
          <p:cNvSpPr/>
          <p:nvPr/>
        </p:nvSpPr>
        <p:spPr>
          <a:xfrm>
            <a:off x="3490353" y="3877235"/>
            <a:ext cx="1094400" cy="1598400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EA1E289-C5E7-4154-B37B-0B7BDC2879D8}"/>
              </a:ext>
            </a:extLst>
          </p:cNvPr>
          <p:cNvSpPr/>
          <p:nvPr/>
        </p:nvSpPr>
        <p:spPr>
          <a:xfrm>
            <a:off x="9057431" y="5454729"/>
            <a:ext cx="2870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Предоставление казначейских</a:t>
            </a:r>
          </a:p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кредитов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C56B89E-3CE8-46E0-A7DC-5CD5A366290C}"/>
              </a:ext>
            </a:extLst>
          </p:cNvPr>
          <p:cNvSpPr/>
          <p:nvPr/>
        </p:nvSpPr>
        <p:spPr>
          <a:xfrm>
            <a:off x="6434627" y="3150473"/>
            <a:ext cx="1092758" cy="2315138"/>
          </a:xfrm>
          <a:prstGeom prst="rect">
            <a:avLst/>
          </a:prstGeom>
          <a:solidFill>
            <a:schemeClr val="accent2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2,8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89BAD87-4DFE-41BE-BE3A-BE4968E52419}"/>
              </a:ext>
            </a:extLst>
          </p:cNvPr>
          <p:cNvSpPr/>
          <p:nvPr/>
        </p:nvSpPr>
        <p:spPr>
          <a:xfrm>
            <a:off x="7712200" y="4380576"/>
            <a:ext cx="1090707" cy="1085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0,7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 руб.</a:t>
            </a: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E0C7051-7037-4F98-B0D1-0497810A1D28}"/>
              </a:ext>
            </a:extLst>
          </p:cNvPr>
          <p:cNvGrpSpPr/>
          <p:nvPr/>
        </p:nvGrpSpPr>
        <p:grpSpPr>
          <a:xfrm>
            <a:off x="3490355" y="3479029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93173078-AAFD-4F99-A904-B1DADDA407DB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</a:rPr>
                <a:t>Увеличение</a:t>
              </a:r>
            </a:p>
          </p:txBody>
        </p:sp>
        <p:sp>
          <p:nvSpPr>
            <p:cNvPr id="24" name="Равнобедренный треугольник 23">
              <a:extLst>
                <a:ext uri="{FF2B5EF4-FFF2-40B4-BE49-F238E27FC236}">
                  <a16:creationId xmlns:a16="http://schemas.microsoft.com/office/drawing/2014/main" id="{9EA9DF82-4135-4B3E-81C4-601517112F79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F61D9DF-2D5D-4255-95D4-879989FB5BAC}"/>
              </a:ext>
            </a:extLst>
          </p:cNvPr>
          <p:cNvSpPr/>
          <p:nvPr/>
        </p:nvSpPr>
        <p:spPr>
          <a:xfrm>
            <a:off x="3162672" y="5454729"/>
            <a:ext cx="31584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Изменение остатков средств на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счетах </a:t>
            </a:r>
          </a:p>
          <a:p>
            <a:pPr algn="ctr"/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по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учёту средств бюджетов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E1088A8-92B1-400B-AE0C-BAC5A6FB4F3E}"/>
              </a:ext>
            </a:extLst>
          </p:cNvPr>
          <p:cNvSpPr/>
          <p:nvPr/>
        </p:nvSpPr>
        <p:spPr>
          <a:xfrm>
            <a:off x="6033094" y="5454729"/>
            <a:ext cx="31584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Предоставление</a:t>
            </a:r>
          </a:p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 кредитов от кредитных организаций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656E5D7-05D8-444A-84D5-9716B7F37974}"/>
              </a:ext>
            </a:extLst>
          </p:cNvPr>
          <p:cNvSpPr/>
          <p:nvPr/>
        </p:nvSpPr>
        <p:spPr>
          <a:xfrm>
            <a:off x="4744106" y="3877234"/>
            <a:ext cx="1093449" cy="1597239"/>
          </a:xfrm>
          <a:prstGeom prst="rect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</a:t>
            </a:r>
            <a:r>
              <a:rPr lang="en-US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6</a:t>
            </a:r>
            <a:r>
              <a:rPr lang="ru-RU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,</a:t>
            </a:r>
            <a:r>
              <a:rPr lang="en-US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36</a:t>
            </a:r>
            <a:endParaRPr lang="ru-RU" sz="31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75DEF12-B63E-4E83-B824-EAB4B5787AB2}"/>
              </a:ext>
            </a:extLst>
          </p:cNvPr>
          <p:cNvGrpSpPr/>
          <p:nvPr/>
        </p:nvGrpSpPr>
        <p:grpSpPr>
          <a:xfrm>
            <a:off x="6434627" y="2754461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E1AE4828-C6F5-4034-AA0A-A38B2EDCC53D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</a:rPr>
                <a:t>Получение</a:t>
              </a:r>
            </a:p>
          </p:txBody>
        </p:sp>
        <p:sp>
          <p:nvSpPr>
            <p:cNvPr id="32" name="Равнобедренный треугольник 31">
              <a:extLst>
                <a:ext uri="{FF2B5EF4-FFF2-40B4-BE49-F238E27FC236}">
                  <a16:creationId xmlns:a16="http://schemas.microsoft.com/office/drawing/2014/main" id="{B45C7588-1B9E-4617-A078-F1299C6C54E3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3F890451-5973-4FE5-A48D-5A9F73944B7E}"/>
              </a:ext>
            </a:extLst>
          </p:cNvPr>
          <p:cNvGrpSpPr/>
          <p:nvPr/>
        </p:nvGrpSpPr>
        <p:grpSpPr>
          <a:xfrm>
            <a:off x="7710149" y="3986230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3BA8F069-51B4-4AC3-8D7D-FA129F41EF14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</a:rPr>
                <a:t>Возврат</a:t>
              </a:r>
            </a:p>
          </p:txBody>
        </p:sp>
        <p:sp>
          <p:nvSpPr>
            <p:cNvPr id="35" name="Равнобедренный треугольник 34">
              <a:extLst>
                <a:ext uri="{FF2B5EF4-FFF2-40B4-BE49-F238E27FC236}">
                  <a16:creationId xmlns:a16="http://schemas.microsoft.com/office/drawing/2014/main" id="{86C8AB71-0DDF-4FE5-BE7A-8A9778A6B817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3B84D50-24A5-4555-94BF-5268AA902224}"/>
              </a:ext>
            </a:extLst>
          </p:cNvPr>
          <p:cNvSpPr/>
          <p:nvPr/>
        </p:nvSpPr>
        <p:spPr>
          <a:xfrm>
            <a:off x="9362577" y="4188039"/>
            <a:ext cx="1092759" cy="1292400"/>
          </a:xfrm>
          <a:prstGeom prst="rect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1,7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181B4C67-3A1D-44AF-B5EA-3AEC5A7833C9}"/>
              </a:ext>
            </a:extLst>
          </p:cNvPr>
          <p:cNvGrpSpPr/>
          <p:nvPr/>
        </p:nvGrpSpPr>
        <p:grpSpPr>
          <a:xfrm>
            <a:off x="9362578" y="3789834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22C4C788-554D-4451-97AA-59CA2E7B2C05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</a:rPr>
                <a:t>Получение</a:t>
              </a:r>
            </a:p>
          </p:txBody>
        </p:sp>
        <p:sp>
          <p:nvSpPr>
            <p:cNvPr id="48" name="Равнобедренный треугольник 47">
              <a:extLst>
                <a:ext uri="{FF2B5EF4-FFF2-40B4-BE49-F238E27FC236}">
                  <a16:creationId xmlns:a16="http://schemas.microsoft.com/office/drawing/2014/main" id="{5D24154A-5CB5-49B4-9AB0-2A9941DD967B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20CA2E9D-A7F9-470A-8CAF-4DFD28C2EB0C}"/>
              </a:ext>
            </a:extLst>
          </p:cNvPr>
          <p:cNvGrpSpPr/>
          <p:nvPr/>
        </p:nvGrpSpPr>
        <p:grpSpPr>
          <a:xfrm>
            <a:off x="10628968" y="3789834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5E4F1FC8-7702-44F0-9006-575225E8C255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spc="-60" dirty="0">
                  <a:solidFill>
                    <a:schemeClr val="bg1"/>
                  </a:solidFill>
                </a:rPr>
                <a:t>Возврат</a:t>
              </a:r>
            </a:p>
          </p:txBody>
        </p:sp>
        <p:sp>
          <p:nvSpPr>
            <p:cNvPr id="51" name="Равнобедренный треугольник 50">
              <a:extLst>
                <a:ext uri="{FF2B5EF4-FFF2-40B4-BE49-F238E27FC236}">
                  <a16:creationId xmlns:a16="http://schemas.microsoft.com/office/drawing/2014/main" id="{58193462-9D63-41EB-AA91-09A5732E9B98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7E1E1B6A-A3F9-4191-BB11-7DD2AA059E12}"/>
              </a:ext>
            </a:extLst>
          </p:cNvPr>
          <p:cNvGrpSpPr/>
          <p:nvPr/>
        </p:nvGrpSpPr>
        <p:grpSpPr>
          <a:xfrm>
            <a:off x="4746848" y="3479029"/>
            <a:ext cx="1090707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721762C5-6588-45B8-8BD3-2E86586B4903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spc="-70" dirty="0">
                  <a:solidFill>
                    <a:schemeClr val="bg1"/>
                  </a:solidFill>
                </a:rPr>
                <a:t>Уменьшение</a:t>
              </a:r>
            </a:p>
          </p:txBody>
        </p:sp>
        <p:sp>
          <p:nvSpPr>
            <p:cNvPr id="54" name="Равнобедренный треугольник 53">
              <a:extLst>
                <a:ext uri="{FF2B5EF4-FFF2-40B4-BE49-F238E27FC236}">
                  <a16:creationId xmlns:a16="http://schemas.microsoft.com/office/drawing/2014/main" id="{6320D289-50B4-4666-A12A-39EA5A96D872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95224FBE-9AB4-4EF1-BC10-36CCEF6E68E2}"/>
              </a:ext>
            </a:extLst>
          </p:cNvPr>
          <p:cNvSpPr/>
          <p:nvPr/>
        </p:nvSpPr>
        <p:spPr>
          <a:xfrm>
            <a:off x="386635" y="2012598"/>
            <a:ext cx="1092758" cy="36219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Bebas Neue Bold" panose="020B0606020202050201" pitchFamily="34" charset="-52"/>
              </a:rPr>
              <a:t>ВСЕГО</a:t>
            </a:r>
          </a:p>
        </p:txBody>
      </p:sp>
      <p:sp>
        <p:nvSpPr>
          <p:cNvPr id="56" name="Равнобедренный треугольник 55">
            <a:extLst>
              <a:ext uri="{FF2B5EF4-FFF2-40B4-BE49-F238E27FC236}">
                <a16:creationId xmlns:a16="http://schemas.microsoft.com/office/drawing/2014/main" id="{62B8CD9B-C525-4ED6-A40B-794BD7668772}"/>
              </a:ext>
            </a:extLst>
          </p:cNvPr>
          <p:cNvSpPr/>
          <p:nvPr/>
        </p:nvSpPr>
        <p:spPr>
          <a:xfrm flipV="1">
            <a:off x="2489679" y="2421933"/>
            <a:ext cx="382063" cy="134651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7" name="Picture 10" descr="http://static.wixstatic.com/media/4da095_63de3ca5db0b4e48bec535c4706d214e~mv2.png">
            <a:extLst>
              <a:ext uri="{FF2B5EF4-FFF2-40B4-BE49-F238E27FC236}">
                <a16:creationId xmlns:a16="http://schemas.microsoft.com/office/drawing/2014/main" id="{C4FA9823-05E2-4407-856E-D420018C6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3867" y="1269554"/>
            <a:ext cx="779524" cy="73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0675A042-B355-43AF-A722-03C665AAF140}"/>
              </a:ext>
            </a:extLst>
          </p:cNvPr>
          <p:cNvSpPr/>
          <p:nvPr/>
        </p:nvSpPr>
        <p:spPr>
          <a:xfrm>
            <a:off x="3502918" y="2786623"/>
            <a:ext cx="1666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-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0,0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8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26F3E967-D4C9-4CC5-95FE-D438795562A6}"/>
              </a:ext>
            </a:extLst>
          </p:cNvPr>
          <p:cNvSpPr/>
          <p:nvPr/>
        </p:nvSpPr>
        <p:spPr>
          <a:xfrm>
            <a:off x="6876529" y="2135391"/>
            <a:ext cx="1093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+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2,1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474DC073-9302-47AD-A53B-4D32E843E9D3}"/>
              </a:ext>
            </a:extLst>
          </p:cNvPr>
          <p:cNvSpPr/>
          <p:nvPr/>
        </p:nvSpPr>
        <p:spPr>
          <a:xfrm>
            <a:off x="9756124" y="3141762"/>
            <a:ext cx="1328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0,0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5FC6B09D-007B-42C3-B19B-D3BC0E87FC66}"/>
              </a:ext>
            </a:extLst>
          </p:cNvPr>
          <p:cNvSpPr/>
          <p:nvPr/>
        </p:nvSpPr>
        <p:spPr>
          <a:xfrm>
            <a:off x="7718522" y="2117388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руб.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F2FD0E7-7BB2-4D14-8DC1-20C44FC13752}"/>
              </a:ext>
            </a:extLst>
          </p:cNvPr>
          <p:cNvSpPr/>
          <p:nvPr/>
        </p:nvSpPr>
        <p:spPr>
          <a:xfrm>
            <a:off x="10631710" y="3149102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руб.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2455F69-0CBB-498E-8B37-88B2C7E90552}"/>
              </a:ext>
            </a:extLst>
          </p:cNvPr>
          <p:cNvSpPr/>
          <p:nvPr/>
        </p:nvSpPr>
        <p:spPr>
          <a:xfrm>
            <a:off x="4799062" y="2797984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руб.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5ADA2EB7-454C-43B3-BD9C-0909F7276D39}"/>
              </a:ext>
            </a:extLst>
          </p:cNvPr>
          <p:cNvSpPr/>
          <p:nvPr/>
        </p:nvSpPr>
        <p:spPr>
          <a:xfrm>
            <a:off x="3490355" y="4122872"/>
            <a:ext cx="1081573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</a:t>
            </a:r>
            <a:r>
              <a:rPr lang="en-US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6</a:t>
            </a:r>
            <a:r>
              <a:rPr lang="ru-RU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,</a:t>
            </a:r>
            <a:r>
              <a:rPr lang="en-US" sz="31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28</a:t>
            </a:r>
            <a:endParaRPr lang="ru-RU" sz="31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sp>
        <p:nvSpPr>
          <p:cNvPr id="66" name="Равнобедренный треугольник 65">
            <a:extLst>
              <a:ext uri="{FF2B5EF4-FFF2-40B4-BE49-F238E27FC236}">
                <a16:creationId xmlns:a16="http://schemas.microsoft.com/office/drawing/2014/main" id="{EC9F9F18-D3C8-4133-AB9C-4E0F0C573F0A}"/>
              </a:ext>
            </a:extLst>
          </p:cNvPr>
          <p:cNvSpPr/>
          <p:nvPr/>
        </p:nvSpPr>
        <p:spPr>
          <a:xfrm rot="16200000" flipV="1">
            <a:off x="3028537" y="1807976"/>
            <a:ext cx="382063" cy="134651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67" name="Picture 11" descr="https://maxcdn.icons8.com/Share/icon/Finance/coins_filled1600.png">
            <a:extLst>
              <a:ext uri="{FF2B5EF4-FFF2-40B4-BE49-F238E27FC236}">
                <a16:creationId xmlns:a16="http://schemas.microsoft.com/office/drawing/2014/main" id="{C951722B-99CC-4184-8905-CF67BCC7E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766" y="1543760"/>
            <a:ext cx="546346" cy="5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FC3828E1-DAB3-4E49-A305-5077BD35C005}"/>
              </a:ext>
            </a:extLst>
          </p:cNvPr>
          <p:cNvSpPr/>
          <p:nvPr/>
        </p:nvSpPr>
        <p:spPr>
          <a:xfrm>
            <a:off x="4090048" y="1413570"/>
            <a:ext cx="36201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515,0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млн рублей – расходы </a:t>
            </a:r>
          </a:p>
          <a:p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на обслуживание гос. долга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984C27A5-CD87-43C3-B622-A3C2D38DCBE9}"/>
              </a:ext>
            </a:extLst>
          </p:cNvPr>
          <p:cNvSpPr/>
          <p:nvPr/>
        </p:nvSpPr>
        <p:spPr>
          <a:xfrm>
            <a:off x="1800817" y="4364738"/>
            <a:ext cx="1095362" cy="1097541"/>
          </a:xfrm>
          <a:prstGeom prst="rect">
            <a:avLst/>
          </a:prstGeom>
          <a:solidFill>
            <a:srgbClr val="C3B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0,2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млрд руб.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A642A184-B244-4816-B4E8-23DC54EEB0B5}"/>
              </a:ext>
            </a:extLst>
          </p:cNvPr>
          <p:cNvSpPr/>
          <p:nvPr/>
        </p:nvSpPr>
        <p:spPr>
          <a:xfrm>
            <a:off x="231884" y="5438178"/>
            <a:ext cx="2870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Погашение государственных </a:t>
            </a: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  <a:p>
            <a:pPr algn="ctr"/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ценных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</a:rPr>
              <a:t>бумаг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7A4DDDD4-530F-4D2D-957F-DEC544F9EE48}"/>
              </a:ext>
            </a:extLst>
          </p:cNvPr>
          <p:cNvSpPr/>
          <p:nvPr/>
        </p:nvSpPr>
        <p:spPr>
          <a:xfrm>
            <a:off x="537030" y="4364740"/>
            <a:ext cx="1092759" cy="109318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0,0</a:t>
            </a:r>
          </a:p>
          <a:p>
            <a:pPr algn="ctr"/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 руб.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B6E6B7B4-4110-43A7-B9B1-74E577EDE857}"/>
              </a:ext>
            </a:extLst>
          </p:cNvPr>
          <p:cNvGrpSpPr/>
          <p:nvPr/>
        </p:nvGrpSpPr>
        <p:grpSpPr>
          <a:xfrm>
            <a:off x="537031" y="3966534"/>
            <a:ext cx="1092758" cy="543091"/>
            <a:chOff x="970000" y="4830919"/>
            <a:chExt cx="1092758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id="{9BAC1263-6F07-4595-BD02-42A2F23FD543}"/>
                </a:ext>
              </a:extLst>
            </p:cNvPr>
            <p:cNvSpPr/>
            <p:nvPr/>
          </p:nvSpPr>
          <p:spPr>
            <a:xfrm>
              <a:off x="970000" y="4830919"/>
              <a:ext cx="1092758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dirty="0">
                  <a:solidFill>
                    <a:schemeClr val="bg1"/>
                  </a:solidFill>
                </a:rPr>
                <a:t>Размещение</a:t>
              </a:r>
            </a:p>
          </p:txBody>
        </p:sp>
        <p:sp>
          <p:nvSpPr>
            <p:cNvPr id="74" name="Равнобедренный треугольник 73">
              <a:extLst>
                <a:ext uri="{FF2B5EF4-FFF2-40B4-BE49-F238E27FC236}">
                  <a16:creationId xmlns:a16="http://schemas.microsoft.com/office/drawing/2014/main" id="{F2508CEB-EE2B-49B4-B7E3-657B18886F6C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7F245F24-471D-49D9-9B08-3B9CC8579CE5}"/>
              </a:ext>
            </a:extLst>
          </p:cNvPr>
          <p:cNvGrpSpPr/>
          <p:nvPr/>
        </p:nvGrpSpPr>
        <p:grpSpPr>
          <a:xfrm>
            <a:off x="1800817" y="3966534"/>
            <a:ext cx="1095362" cy="543091"/>
            <a:chOff x="967396" y="4830919"/>
            <a:chExt cx="1095362" cy="54309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id="{ED012BF9-522D-4510-B68A-EC21EF67E49F}"/>
                </a:ext>
              </a:extLst>
            </p:cNvPr>
            <p:cNvSpPr/>
            <p:nvPr/>
          </p:nvSpPr>
          <p:spPr>
            <a:xfrm>
              <a:off x="967396" y="4830919"/>
              <a:ext cx="1095362" cy="3990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spc="-60" dirty="0">
                  <a:solidFill>
                    <a:schemeClr val="bg1"/>
                  </a:solidFill>
                </a:rPr>
                <a:t>Погашение</a:t>
              </a:r>
            </a:p>
          </p:txBody>
        </p:sp>
        <p:sp>
          <p:nvSpPr>
            <p:cNvPr id="77" name="Равнобедренный треугольник 76">
              <a:extLst>
                <a:ext uri="{FF2B5EF4-FFF2-40B4-BE49-F238E27FC236}">
                  <a16:creationId xmlns:a16="http://schemas.microsoft.com/office/drawing/2014/main" id="{732D719D-6D4D-4637-A955-AFF76D0DABC8}"/>
                </a:ext>
              </a:extLst>
            </p:cNvPr>
            <p:cNvSpPr/>
            <p:nvPr/>
          </p:nvSpPr>
          <p:spPr>
            <a:xfrm flipV="1">
              <a:off x="1342992" y="5229124"/>
              <a:ext cx="346773" cy="1448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8B74C78A-6C68-445F-A8BD-489A15620312}"/>
              </a:ext>
            </a:extLst>
          </p:cNvPr>
          <p:cNvSpPr/>
          <p:nvPr/>
        </p:nvSpPr>
        <p:spPr>
          <a:xfrm>
            <a:off x="838622" y="3303346"/>
            <a:ext cx="1328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-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-52"/>
              </a:rPr>
              <a:t>0,2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CA24332F-979A-4BF2-847A-BE20FF977132}"/>
              </a:ext>
            </a:extLst>
          </p:cNvPr>
          <p:cNvSpPr/>
          <p:nvPr/>
        </p:nvSpPr>
        <p:spPr>
          <a:xfrm>
            <a:off x="1844372" y="3309751"/>
            <a:ext cx="75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млрд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руб.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53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540488" y="1072161"/>
          <a:ext cx="11026119" cy="5495967"/>
        </p:xfrm>
        <a:graphic>
          <a:graphicData uri="http://schemas.openxmlformats.org/drawingml/2006/table">
            <a:tbl>
              <a:tblPr/>
              <a:tblGrid>
                <a:gridCol w="802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8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78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78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67827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239513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296141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92160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        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2025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162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Численность населения</a:t>
                      </a: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(среднегодовая)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тыс. человек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44,3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44,5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44,6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44,7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44,8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44,9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006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Валовой </a:t>
                      </a: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региональный</a:t>
                      </a:r>
                    </a:p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продукт, млрд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230,4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419,0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516,7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477,3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496,1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505,6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9842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ru-RU" sz="1800" b="0" i="0" u="none" strike="noStrike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потребительских </a:t>
                      </a:r>
                      <a:r>
                        <a:rPr lang="ru-RU" sz="1800" b="0" i="0" u="none" strike="noStrike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цен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, на конец года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%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к декабрю предыдущего года)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103,4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103,7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112,5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400" b="1" i="0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ea typeface="+mn-ea"/>
                          <a:cs typeface="Times New Roman" panose="02020603050405020304" pitchFamily="18" charset="0"/>
                        </a:rPr>
                        <a:t>105,5</a:t>
                      </a:r>
                      <a:endParaRPr lang="ru-RU" sz="24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502" rtl="0" eaLnBrk="1" fontAlgn="ctr" latinLnBrk="0" hangingPunct="1"/>
                      <a:r>
                        <a:rPr lang="ru-RU" sz="2400" b="1" i="0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ea typeface="+mn-ea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24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Цена на нефть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Urals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, долл./</a:t>
                      </a:r>
                      <a:r>
                        <a:rPr lang="ru-RU" sz="1800" b="0" i="0" u="none" strike="noStrik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барр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41,4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69,1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70,1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67,5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65,0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362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Курс доллара, руб./долл.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71,9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73,6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68,1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68,3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70,9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72,2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9157306"/>
                  </a:ext>
                </a:extLst>
              </a:tr>
              <a:tr h="90905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Ввод в действие</a:t>
                      </a:r>
                    </a:p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жилых домов тыс. м</a:t>
                      </a:r>
                      <a:r>
                        <a:rPr lang="en-US" sz="1800" b="0" i="0" u="none" strike="noStrike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0" i="0" u="none" strike="noStrike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22,1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17,8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27,0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24,0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24,0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47" y="2979581"/>
            <a:ext cx="533706" cy="46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4" y="2297917"/>
            <a:ext cx="497019" cy="46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4" y="5922659"/>
            <a:ext cx="527564" cy="4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s://www.kimchoo.com/wp-content/plugins/wp-easycart-data/products/pics1/shopping-cart-hi_f39d689a846fac583e0486d0cca12699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1147" y="3782950"/>
            <a:ext cx="466100" cy="51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555658" y="1124116"/>
            <a:ext cx="1087958" cy="5317668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400" dirty="0">
              <a:solidFill>
                <a:schemeClr val="accent1">
                  <a:lumMod val="75000"/>
                </a:schemeClr>
              </a:solidFill>
              <a:latin typeface="Asket Extended" panose="020B0503020600020003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A25BBC-16D8-4E66-84BA-1D0F4B5E70EE}"/>
              </a:ext>
            </a:extLst>
          </p:cNvPr>
          <p:cNvSpPr/>
          <p:nvPr/>
        </p:nvSpPr>
        <p:spPr>
          <a:xfrm>
            <a:off x="6770766" y="359662"/>
            <a:ext cx="7603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74FD8C8-85A4-4BAA-8270-62BBAC52CBF4}"/>
              </a:ext>
            </a:extLst>
          </p:cNvPr>
          <p:cNvSpPr/>
          <p:nvPr/>
        </p:nvSpPr>
        <p:spPr>
          <a:xfrm>
            <a:off x="9180528" y="327195"/>
            <a:ext cx="8803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прогноз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0" name="Правая фигурная скобка 29">
            <a:extLst>
              <a:ext uri="{FF2B5EF4-FFF2-40B4-BE49-F238E27FC236}">
                <a16:creationId xmlns:a16="http://schemas.microsoft.com/office/drawing/2014/main" id="{D82BC134-CCEB-4B9A-966D-AD633E84AF1C}"/>
              </a:ext>
            </a:extLst>
          </p:cNvPr>
          <p:cNvSpPr/>
          <p:nvPr/>
        </p:nvSpPr>
        <p:spPr>
          <a:xfrm rot="16200000">
            <a:off x="9399426" y="-908438"/>
            <a:ext cx="442574" cy="3418090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A159A91D-E3C5-4B36-939A-E92E2EAFCE0D}"/>
              </a:ext>
            </a:extLst>
          </p:cNvPr>
          <p:cNvSpPr/>
          <p:nvPr/>
        </p:nvSpPr>
        <p:spPr>
          <a:xfrm rot="16200000">
            <a:off x="6927952" y="229828"/>
            <a:ext cx="343371" cy="1224135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81" y="4663130"/>
            <a:ext cx="451672" cy="45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4" descr="http://jdtgaragedoor.com/files/2015/12/dollar103-2.png?w=316&amp;h=316&amp;a=t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6" y="5223066"/>
            <a:ext cx="451672" cy="45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547834" y="4633709"/>
            <a:ext cx="10960165" cy="1072584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AEC89DB2-1ECD-401E-AD42-4ABD113C7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030903"/>
              </p:ext>
            </p:extLst>
          </p:nvPr>
        </p:nvGraphicFramePr>
        <p:xfrm>
          <a:off x="497633" y="1384653"/>
          <a:ext cx="11502228" cy="4853450"/>
        </p:xfrm>
        <a:graphic>
          <a:graphicData uri="http://schemas.openxmlformats.org/drawingml/2006/table">
            <a:tbl>
              <a:tblPr/>
              <a:tblGrid>
                <a:gridCol w="860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4714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115224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154205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6933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        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2021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Доходы,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22 846,2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21 920,9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29 003,6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31 646,3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21 795,9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20 785,3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18 495,8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806,0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182,5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8 415,0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7 688,1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1 862,5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1 848,2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656,0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Налоговые, неналоговые доходы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19 040,2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13 738,3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20 588,6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23 958,2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22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933,4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18 937,1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17 839,8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Расходы, млн руб.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23 388,6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26 670,5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28 216,9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23 777,4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22 647,2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20 382,1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Профицит/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Дефицит (+/-)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166,3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-1 467,7</a:t>
                      </a:r>
                      <a:endParaRPr lang="ru-RU" sz="2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2 333,1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3 429,4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-1 981,5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-1 861,9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-1 886,3</a:t>
                      </a:r>
                      <a:endParaRPr lang="ru-RU" sz="2200" b="0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35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Верхний предел </a:t>
                      </a:r>
                      <a:r>
                        <a:rPr lang="ru-RU" sz="19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госдолга</a:t>
                      </a:r>
                      <a:endParaRPr lang="ru-RU" sz="1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2 600,0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b="1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 80</a:t>
                      </a:r>
                      <a:r>
                        <a:rPr lang="ru-RU" sz="22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0,0</a:t>
                      </a:r>
                      <a:endParaRPr lang="ru-RU" sz="2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800,0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865,0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2 765,0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4 565,0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6 448,7</a:t>
                      </a:r>
                      <a:endParaRPr lang="ru-RU" sz="2200" b="1" i="0" u="none" strike="noStrike" dirty="0">
                        <a:solidFill>
                          <a:schemeClr val="tx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Параметры бюджета Ненецкого автономного округа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6" name="Скругленный прямоугольник 13">
            <a:extLst>
              <a:ext uri="{FF2B5EF4-FFF2-40B4-BE49-F238E27FC236}">
                <a16:creationId xmlns:a16="http://schemas.microsoft.com/office/drawing/2014/main" id="{6CE48291-5052-40D4-A61C-2830380D2C2A}"/>
              </a:ext>
            </a:extLst>
          </p:cNvPr>
          <p:cNvSpPr/>
          <p:nvPr/>
        </p:nvSpPr>
        <p:spPr>
          <a:xfrm>
            <a:off x="8626823" y="1384653"/>
            <a:ext cx="1080120" cy="4853450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" descr="D:\Foto\01. ЛОГО\ИКОНКИ\001. доходы.png">
            <a:extLst>
              <a:ext uri="{FF2B5EF4-FFF2-40B4-BE49-F238E27FC236}">
                <a16:creationId xmlns:a16="http://schemas.microsoft.com/office/drawing/2014/main" id="{B05E4CC9-A95A-4851-955E-F755979EB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01" y="2407694"/>
            <a:ext cx="48779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D:\Foto\01. ЛОГО\ИКОНКИ\002. расходы.png">
            <a:extLst>
              <a:ext uri="{FF2B5EF4-FFF2-40B4-BE49-F238E27FC236}">
                <a16:creationId xmlns:a16="http://schemas.microsoft.com/office/drawing/2014/main" id="{66CBC88C-664A-4B81-9938-13E29D86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8" y="4398263"/>
            <a:ext cx="509231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88BD1F4-030C-49BE-A16C-634599A6070C}"/>
              </a:ext>
            </a:extLst>
          </p:cNvPr>
          <p:cNvSpPr/>
          <p:nvPr/>
        </p:nvSpPr>
        <p:spPr>
          <a:xfrm>
            <a:off x="5502264" y="735502"/>
            <a:ext cx="6751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факт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B7AD11-0514-4F11-8481-CC5AF02EB2F9}"/>
              </a:ext>
            </a:extLst>
          </p:cNvPr>
          <p:cNvSpPr/>
          <p:nvPr/>
        </p:nvSpPr>
        <p:spPr>
          <a:xfrm>
            <a:off x="7645312" y="741866"/>
            <a:ext cx="792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200EBBF-3871-46E1-BFD6-E3790A48E903}"/>
              </a:ext>
            </a:extLst>
          </p:cNvPr>
          <p:cNvSpPr/>
          <p:nvPr/>
        </p:nvSpPr>
        <p:spPr>
          <a:xfrm>
            <a:off x="9905379" y="741866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44" name="Правая фигурная скобка 43">
            <a:extLst>
              <a:ext uri="{FF2B5EF4-FFF2-40B4-BE49-F238E27FC236}">
                <a16:creationId xmlns:a16="http://schemas.microsoft.com/office/drawing/2014/main" id="{53F4F5FA-26D8-4BFB-93CC-B0A9108409F3}"/>
              </a:ext>
            </a:extLst>
          </p:cNvPr>
          <p:cNvSpPr/>
          <p:nvPr/>
        </p:nvSpPr>
        <p:spPr>
          <a:xfrm rot="16200000">
            <a:off x="10143440" y="-506127"/>
            <a:ext cx="339806" cy="3373039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авая фигурная скобка 44">
            <a:extLst>
              <a:ext uri="{FF2B5EF4-FFF2-40B4-BE49-F238E27FC236}">
                <a16:creationId xmlns:a16="http://schemas.microsoft.com/office/drawing/2014/main" id="{8CCBEF1A-E9BA-4E33-B994-6573A673F954}"/>
              </a:ext>
            </a:extLst>
          </p:cNvPr>
          <p:cNvSpPr/>
          <p:nvPr/>
        </p:nvSpPr>
        <p:spPr>
          <a:xfrm rot="16200000">
            <a:off x="7873365" y="659760"/>
            <a:ext cx="335709" cy="1037166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авая фигурная скобка 45">
            <a:extLst>
              <a:ext uri="{FF2B5EF4-FFF2-40B4-BE49-F238E27FC236}">
                <a16:creationId xmlns:a16="http://schemas.microsoft.com/office/drawing/2014/main" id="{F3D983AD-E920-48BF-ADB9-27F0F2CDE6CE}"/>
              </a:ext>
            </a:extLst>
          </p:cNvPr>
          <p:cNvSpPr/>
          <p:nvPr/>
        </p:nvSpPr>
        <p:spPr>
          <a:xfrm rot="16200000">
            <a:off x="5631077" y="-474636"/>
            <a:ext cx="350931" cy="3298929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61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93F5F6D1-6D7A-495A-8966-7D51DD0E8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800" y="2133650"/>
            <a:ext cx="5156811" cy="1452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F22861-41BF-4DF1-9A18-28BBC3EE4F3C}"/>
              </a:ext>
            </a:extLst>
          </p:cNvPr>
          <p:cNvSpPr txBox="1"/>
          <p:nvPr/>
        </p:nvSpPr>
        <p:spPr>
          <a:xfrm>
            <a:off x="3265694" y="4335931"/>
            <a:ext cx="5637824" cy="54080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Благодарим за внимание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44A5FAB-5E12-4378-801F-C3FFF7304FD3}"/>
              </a:ext>
            </a:extLst>
          </p:cNvPr>
          <p:cNvCxnSpPr/>
          <p:nvPr/>
        </p:nvCxnSpPr>
        <p:spPr>
          <a:xfrm>
            <a:off x="3575566" y="4012635"/>
            <a:ext cx="51120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43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27037" y="3571573"/>
            <a:ext cx="1065108" cy="723584"/>
          </a:xfrm>
          <a:prstGeom prst="rect">
            <a:avLst/>
          </a:prstGeom>
          <a:solidFill>
            <a:srgbClr val="784F2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548173" y="1199559"/>
          <a:ext cx="11163655" cy="5007065"/>
        </p:xfrm>
        <a:graphic>
          <a:graphicData uri="http://schemas.openxmlformats.org/drawingml/2006/table">
            <a:tbl>
              <a:tblPr/>
              <a:tblGrid>
                <a:gridCol w="749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3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0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01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0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20167">
                  <a:extLst>
                    <a:ext uri="{9D8B030D-6E8A-4147-A177-3AD203B41FA5}">
                      <a16:colId xmlns:a16="http://schemas.microsoft.com/office/drawing/2014/main" val="3596953272"/>
                    </a:ext>
                  </a:extLst>
                </a:gridCol>
                <a:gridCol w="1220167">
                  <a:extLst>
                    <a:ext uri="{9D8B030D-6E8A-4147-A177-3AD203B41FA5}">
                      <a16:colId xmlns:a16="http://schemas.microsoft.com/office/drawing/2014/main" val="3644281883"/>
                    </a:ext>
                  </a:extLst>
                </a:gridCol>
                <a:gridCol w="1220167">
                  <a:extLst>
                    <a:ext uri="{9D8B030D-6E8A-4147-A177-3AD203B41FA5}">
                      <a16:colId xmlns:a16="http://schemas.microsoft.com/office/drawing/2014/main" val="1565901466"/>
                    </a:ext>
                  </a:extLst>
                </a:gridCol>
              </a:tblGrid>
              <a:tr h="71529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        ПОКАЗАТЕЛЬ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23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2024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2025</a:t>
                      </a:r>
                      <a:endParaRPr lang="ru-RU" sz="3200" b="0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29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Численность занятых</a:t>
                      </a:r>
                    </a:p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в экономике, тыс.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31,2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30,0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30,6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30,7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30,7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30,8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29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Годовой фонд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заработной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платы</a:t>
                      </a: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млрд рублей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32,5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32,2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35,6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38,9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42,1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45,2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29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Годовой ВРП на душу</a:t>
                      </a:r>
                    </a:p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населения,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млн рублей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5,2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9,4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11,6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10,9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11,1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11,3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29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Ожидаемая </a:t>
                      </a: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продолжительность </a:t>
                      </a: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жизни, лет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70,4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69,39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70,00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70,58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71,11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71,63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29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Средняя</a:t>
                      </a:r>
                      <a:r>
                        <a:rPr lang="ru-RU" sz="1800" b="0" i="0" u="none" strike="noStrike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арплата наемных работников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PT Sans" panose="020B0503020203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87,8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89,8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97,1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105,5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113,6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121,6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5295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Прожиточный минимум,</a:t>
                      </a: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8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T Sans" panose="020B0503020203020204" pitchFamily="34" charset="-52"/>
                          <a:cs typeface="Times New Roman" panose="02020603050405020304" pitchFamily="18" charset="0"/>
                        </a:rPr>
                        <a:t>рублей</a:t>
                      </a:r>
                    </a:p>
                  </a:txBody>
                  <a:tcPr marL="7339" marR="7339" marT="73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21,8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22,2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25,4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26,8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27,9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ebas Neue Bold" panose="020B0606020202050201" pitchFamily="34" charset="-52"/>
                          <a:cs typeface="Times New Roman" panose="02020603050405020304" pitchFamily="18" charset="0"/>
                        </a:rPr>
                        <a:t>29,0</a:t>
                      </a:r>
                      <a:endParaRPr lang="ru-RU" sz="2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ebas Neue Bold" panose="020B0606020202050201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593387" y="3442907"/>
            <a:ext cx="11073229" cy="714553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55132" y="1260662"/>
            <a:ext cx="1146122" cy="5074006"/>
          </a:xfrm>
          <a:prstGeom prst="roundRect">
            <a:avLst/>
          </a:prstGeom>
          <a:noFill/>
          <a:ln w="38100">
            <a:solidFill>
              <a:srgbClr val="D5CD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400" dirty="0">
              <a:solidFill>
                <a:schemeClr val="accent1">
                  <a:lumMod val="75000"/>
                </a:schemeClr>
              </a:solidFill>
              <a:latin typeface="Asket Extended" panose="020B0503020600020003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A25BBC-16D8-4E66-84BA-1D0F4B5E70EE}"/>
              </a:ext>
            </a:extLst>
          </p:cNvPr>
          <p:cNvSpPr/>
          <p:nvPr/>
        </p:nvSpPr>
        <p:spPr>
          <a:xfrm>
            <a:off x="7065400" y="553873"/>
            <a:ext cx="792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74FD8C8-85A4-4BAA-8270-62BBAC52CBF4}"/>
              </a:ext>
            </a:extLst>
          </p:cNvPr>
          <p:cNvSpPr/>
          <p:nvPr/>
        </p:nvSpPr>
        <p:spPr>
          <a:xfrm>
            <a:off x="9451840" y="469086"/>
            <a:ext cx="8803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ru-RU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cs typeface="Times New Roman" panose="02020603050405020304" pitchFamily="18" charset="0"/>
              </a:rPr>
              <a:t>прогноз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0" name="Правая фигурная скобка 29">
            <a:extLst>
              <a:ext uri="{FF2B5EF4-FFF2-40B4-BE49-F238E27FC236}">
                <a16:creationId xmlns:a16="http://schemas.microsoft.com/office/drawing/2014/main" id="{D82BC134-CCEB-4B9A-966D-AD633E84AF1C}"/>
              </a:ext>
            </a:extLst>
          </p:cNvPr>
          <p:cNvSpPr/>
          <p:nvPr/>
        </p:nvSpPr>
        <p:spPr>
          <a:xfrm rot="16200000">
            <a:off x="9686175" y="-826087"/>
            <a:ext cx="411701" cy="3549180"/>
          </a:xfrm>
          <a:prstGeom prst="rightBrace">
            <a:avLst>
              <a:gd name="adj1" fmla="val 66499"/>
              <a:gd name="adj2" fmla="val 50000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A159A91D-E3C5-4B36-939A-E92E2EAFCE0D}"/>
              </a:ext>
            </a:extLst>
          </p:cNvPr>
          <p:cNvSpPr/>
          <p:nvPr/>
        </p:nvSpPr>
        <p:spPr>
          <a:xfrm rot="16200000">
            <a:off x="7257605" y="401168"/>
            <a:ext cx="332570" cy="1173018"/>
          </a:xfrm>
          <a:prstGeom prst="rightBrace">
            <a:avLst>
              <a:gd name="adj1" fmla="val 66499"/>
              <a:gd name="adj2" fmla="val 51083"/>
            </a:avLst>
          </a:prstGeom>
          <a:ln w="28575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Picture 4" descr="https://www.shareicon.net/download/2015/11/24/677049_man_512x512.png">
            <a:extLst>
              <a:ext uri="{FF2B5EF4-FFF2-40B4-BE49-F238E27FC236}">
                <a16:creationId xmlns:a16="http://schemas.microsoft.com/office/drawing/2014/main" id="{4DA0D716-4EE8-4F6D-9BAD-3AC314F93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05" y="2122261"/>
            <a:ext cx="458828" cy="45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www.shareicon.net/download/2015/11/24/677144_man_512x512.png">
            <a:extLst>
              <a:ext uri="{FF2B5EF4-FFF2-40B4-BE49-F238E27FC236}">
                <a16:creationId xmlns:a16="http://schemas.microsoft.com/office/drawing/2014/main" id="{376727C1-18A2-4B4B-BB55-2CCCCAE42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8" y="3531587"/>
            <a:ext cx="532157" cy="53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212AC77D-B300-43AD-9E69-DFF9D92B6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90" y="5581981"/>
            <a:ext cx="467725" cy="46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0" descr="http://static.wixstatic.com/media/4da095_63de3ca5db0b4e48bec535c4706d214e~mv2.png">
            <a:extLst>
              <a:ext uri="{FF2B5EF4-FFF2-40B4-BE49-F238E27FC236}">
                <a16:creationId xmlns:a16="http://schemas.microsoft.com/office/drawing/2014/main" id="{9BEFEE57-594B-4DF3-9D1B-9447BEBF3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4475" y="2853638"/>
            <a:ext cx="458828" cy="43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512130C8-A886-4191-8B0E-61E9E03FD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34" y="4892482"/>
            <a:ext cx="467725" cy="46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BC6C5ED-8B64-4C38-A927-6D9D0CC81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7" y="4216710"/>
            <a:ext cx="552097" cy="54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50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8CDBE97-DA3D-4B32-BA9D-27A9786F5040}"/>
              </a:ext>
            </a:extLst>
          </p:cNvPr>
          <p:cNvGraphicFramePr/>
          <p:nvPr>
            <p:extLst/>
          </p:nvPr>
        </p:nvGraphicFramePr>
        <p:xfrm>
          <a:off x="1811004" y="1448670"/>
          <a:ext cx="9680096" cy="4158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Динамика валового регионального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продукта, млрд рублей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sket Extended" panose="020B0503020600020003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E85F961C-9411-4504-8322-E192E269F03A}"/>
              </a:ext>
            </a:extLst>
          </p:cNvPr>
          <p:cNvSpPr/>
          <p:nvPr/>
        </p:nvSpPr>
        <p:spPr>
          <a:xfrm>
            <a:off x="733663" y="4724992"/>
            <a:ext cx="1321514" cy="668079"/>
          </a:xfrm>
          <a:custGeom>
            <a:avLst/>
            <a:gdLst>
              <a:gd name="connsiteX0" fmla="*/ 0 w 1152128"/>
              <a:gd name="connsiteY0" fmla="*/ 0 h 504056"/>
              <a:gd name="connsiteX1" fmla="*/ 1152128 w 1152128"/>
              <a:gd name="connsiteY1" fmla="*/ 0 h 504056"/>
              <a:gd name="connsiteX2" fmla="*/ 1152128 w 1152128"/>
              <a:gd name="connsiteY2" fmla="*/ 504056 h 504056"/>
              <a:gd name="connsiteX3" fmla="*/ 0 w 1152128"/>
              <a:gd name="connsiteY3" fmla="*/ 504056 h 504056"/>
              <a:gd name="connsiteX4" fmla="*/ 0 w 1152128"/>
              <a:gd name="connsiteY4" fmla="*/ 0 h 504056"/>
              <a:gd name="connsiteX0" fmla="*/ 0 w 1404290"/>
              <a:gd name="connsiteY0" fmla="*/ 0 h 504056"/>
              <a:gd name="connsiteX1" fmla="*/ 1152128 w 1404290"/>
              <a:gd name="connsiteY1" fmla="*/ 0 h 504056"/>
              <a:gd name="connsiteX2" fmla="*/ 1404264 w 1404290"/>
              <a:gd name="connsiteY2" fmla="*/ 262492 h 504056"/>
              <a:gd name="connsiteX3" fmla="*/ 1152128 w 1404290"/>
              <a:gd name="connsiteY3" fmla="*/ 504056 h 504056"/>
              <a:gd name="connsiteX4" fmla="*/ 0 w 1404290"/>
              <a:gd name="connsiteY4" fmla="*/ 504056 h 504056"/>
              <a:gd name="connsiteX5" fmla="*/ 0 w 1404290"/>
              <a:gd name="connsiteY5" fmla="*/ 0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4290" h="504056">
                <a:moveTo>
                  <a:pt x="0" y="0"/>
                </a:moveTo>
                <a:lnTo>
                  <a:pt x="1152128" y="0"/>
                </a:lnTo>
                <a:cubicBezTo>
                  <a:pt x="1149088" y="87497"/>
                  <a:pt x="1407304" y="174995"/>
                  <a:pt x="1404264" y="262492"/>
                </a:cubicBezTo>
                <a:lnTo>
                  <a:pt x="1152128" y="504056"/>
                </a:lnTo>
                <a:lnTo>
                  <a:pt x="0" y="504056"/>
                </a:lnTo>
                <a:lnTo>
                  <a:pt x="0" y="0"/>
                </a:lnTo>
                <a:close/>
              </a:path>
            </a:pathLst>
          </a:custGeom>
          <a:solidFill>
            <a:srgbClr val="0093A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endParaRPr lang="ru-RU" sz="400" b="1" spc="150" dirty="0">
              <a:latin typeface="PT Sans" panose="020B0503020203020204" pitchFamily="34" charset="-52"/>
            </a:endParaRPr>
          </a:p>
          <a:p>
            <a:pPr>
              <a:lnSpc>
                <a:spcPts val="1800"/>
              </a:lnSpc>
            </a:pPr>
            <a:r>
              <a:rPr lang="ru-RU" sz="3200" b="1" spc="150" dirty="0">
                <a:latin typeface="PT Sans" panose="020B0503020203020204" pitchFamily="34" charset="-52"/>
              </a:rPr>
              <a:t>ВРП</a:t>
            </a:r>
          </a:p>
          <a:p>
            <a:pPr>
              <a:lnSpc>
                <a:spcPts val="1800"/>
              </a:lnSpc>
            </a:pPr>
            <a:r>
              <a:rPr lang="ru-RU" spc="-150" dirty="0">
                <a:latin typeface="PT Sans" panose="020B0503020203020204" pitchFamily="34" charset="-52"/>
              </a:rPr>
              <a:t>без нефти</a:t>
            </a:r>
          </a:p>
        </p:txBody>
      </p:sp>
      <p:sp>
        <p:nvSpPr>
          <p:cNvPr id="58" name="Скругленный прямоугольник 12">
            <a:extLst>
              <a:ext uri="{FF2B5EF4-FFF2-40B4-BE49-F238E27FC236}">
                <a16:creationId xmlns:a16="http://schemas.microsoft.com/office/drawing/2014/main" id="{5E668CE4-9D1F-4BC4-9718-AE67E65F81CE}"/>
              </a:ext>
            </a:extLst>
          </p:cNvPr>
          <p:cNvSpPr/>
          <p:nvPr/>
        </p:nvSpPr>
        <p:spPr>
          <a:xfrm>
            <a:off x="623638" y="4662987"/>
            <a:ext cx="10840458" cy="792087"/>
          </a:xfrm>
          <a:prstGeom prst="roundRect">
            <a:avLst/>
          </a:prstGeom>
          <a:noFill/>
          <a:ln w="34925">
            <a:solidFill>
              <a:srgbClr val="009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12">
            <a:extLst>
              <a:ext uri="{FF2B5EF4-FFF2-40B4-BE49-F238E27FC236}">
                <a16:creationId xmlns:a16="http://schemas.microsoft.com/office/drawing/2014/main" id="{D7263C72-7B08-4DDC-BCAA-6F5C93140A0D}"/>
              </a:ext>
            </a:extLst>
          </p:cNvPr>
          <p:cNvSpPr/>
          <p:nvPr/>
        </p:nvSpPr>
        <p:spPr>
          <a:xfrm>
            <a:off x="478583" y="1519653"/>
            <a:ext cx="11130568" cy="4790461"/>
          </a:xfrm>
          <a:prstGeom prst="roundRect">
            <a:avLst>
              <a:gd name="adj" fmla="val 3651"/>
            </a:avLst>
          </a:prstGeom>
          <a:noFill/>
          <a:ln w="31750"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16">
            <a:extLst>
              <a:ext uri="{FF2B5EF4-FFF2-40B4-BE49-F238E27FC236}">
                <a16:creationId xmlns:a16="http://schemas.microsoft.com/office/drawing/2014/main" id="{46AA9BBC-3AC1-416F-8B0E-E7708F8D016C}"/>
              </a:ext>
            </a:extLst>
          </p:cNvPr>
          <p:cNvSpPr/>
          <p:nvPr/>
        </p:nvSpPr>
        <p:spPr>
          <a:xfrm>
            <a:off x="733663" y="3926684"/>
            <a:ext cx="1321514" cy="654124"/>
          </a:xfrm>
          <a:custGeom>
            <a:avLst/>
            <a:gdLst>
              <a:gd name="connsiteX0" fmla="*/ 0 w 1152128"/>
              <a:gd name="connsiteY0" fmla="*/ 0 h 504056"/>
              <a:gd name="connsiteX1" fmla="*/ 1152128 w 1152128"/>
              <a:gd name="connsiteY1" fmla="*/ 0 h 504056"/>
              <a:gd name="connsiteX2" fmla="*/ 1152128 w 1152128"/>
              <a:gd name="connsiteY2" fmla="*/ 504056 h 504056"/>
              <a:gd name="connsiteX3" fmla="*/ 0 w 1152128"/>
              <a:gd name="connsiteY3" fmla="*/ 504056 h 504056"/>
              <a:gd name="connsiteX4" fmla="*/ 0 w 1152128"/>
              <a:gd name="connsiteY4" fmla="*/ 0 h 504056"/>
              <a:gd name="connsiteX0" fmla="*/ 0 w 1404290"/>
              <a:gd name="connsiteY0" fmla="*/ 0 h 504056"/>
              <a:gd name="connsiteX1" fmla="*/ 1152128 w 1404290"/>
              <a:gd name="connsiteY1" fmla="*/ 0 h 504056"/>
              <a:gd name="connsiteX2" fmla="*/ 1404264 w 1404290"/>
              <a:gd name="connsiteY2" fmla="*/ 262492 h 504056"/>
              <a:gd name="connsiteX3" fmla="*/ 1152128 w 1404290"/>
              <a:gd name="connsiteY3" fmla="*/ 504056 h 504056"/>
              <a:gd name="connsiteX4" fmla="*/ 0 w 1404290"/>
              <a:gd name="connsiteY4" fmla="*/ 504056 h 504056"/>
              <a:gd name="connsiteX5" fmla="*/ 0 w 1404290"/>
              <a:gd name="connsiteY5" fmla="*/ 0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4290" h="504056">
                <a:moveTo>
                  <a:pt x="0" y="0"/>
                </a:moveTo>
                <a:lnTo>
                  <a:pt x="1152128" y="0"/>
                </a:lnTo>
                <a:cubicBezTo>
                  <a:pt x="1149088" y="87497"/>
                  <a:pt x="1407304" y="174995"/>
                  <a:pt x="1404264" y="262492"/>
                </a:cubicBezTo>
                <a:lnTo>
                  <a:pt x="1152128" y="504056"/>
                </a:lnTo>
                <a:lnTo>
                  <a:pt x="0" y="50405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endParaRPr lang="ru-RU" sz="400" b="1" spc="150" dirty="0">
              <a:latin typeface="PT Sans" panose="020B0503020203020204" pitchFamily="34" charset="-52"/>
            </a:endParaRPr>
          </a:p>
          <a:p>
            <a:pPr>
              <a:lnSpc>
                <a:spcPts val="1800"/>
              </a:lnSpc>
            </a:pPr>
            <a:r>
              <a:rPr lang="ru-RU" sz="3200" b="1" spc="150" dirty="0">
                <a:latin typeface="PT Sans" panose="020B0503020203020204" pitchFamily="34" charset="-52"/>
              </a:rPr>
              <a:t>ВРП</a:t>
            </a:r>
          </a:p>
          <a:p>
            <a:pPr>
              <a:lnSpc>
                <a:spcPts val="1800"/>
              </a:lnSpc>
            </a:pPr>
            <a:r>
              <a:rPr lang="ru-RU" spc="-150" dirty="0">
                <a:latin typeface="PT Sans" panose="020B0503020203020204" pitchFamily="34" charset="-52"/>
              </a:rPr>
              <a:t>всего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11004" y="5758369"/>
          <a:ext cx="9574500" cy="434059"/>
        </p:xfrm>
        <a:graphic>
          <a:graphicData uri="http://schemas.openxmlformats.org/drawingml/2006/table">
            <a:tbl>
              <a:tblPr/>
              <a:tblGrid>
                <a:gridCol w="1524317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524316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669489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451730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814662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589986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39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439BD83-1607-4635-9061-BEF752AEB354}"/>
              </a:ext>
            </a:extLst>
          </p:cNvPr>
          <p:cNvGraphicFramePr/>
          <p:nvPr>
            <p:extLst/>
          </p:nvPr>
        </p:nvGraphicFramePr>
        <p:xfrm>
          <a:off x="757811" y="2149489"/>
          <a:ext cx="10482587" cy="4050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359300"/>
              </p:ext>
            </p:extLst>
          </p:nvPr>
        </p:nvGraphicFramePr>
        <p:xfrm>
          <a:off x="550590" y="4653930"/>
          <a:ext cx="1231336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Инвестиции и промышленное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производство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Овал 62">
            <a:extLst>
              <a:ext uri="{FF2B5EF4-FFF2-40B4-BE49-F238E27FC236}">
                <a16:creationId xmlns:a16="http://schemas.microsoft.com/office/drawing/2014/main" id="{DDA9AEA9-76BB-4799-89F0-1ED0B2032B13}"/>
              </a:ext>
            </a:extLst>
          </p:cNvPr>
          <p:cNvSpPr/>
          <p:nvPr/>
        </p:nvSpPr>
        <p:spPr>
          <a:xfrm>
            <a:off x="864000" y="1363965"/>
            <a:ext cx="216024" cy="21602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4FCE541-E65D-4FEF-90B7-DB46126D0656}"/>
              </a:ext>
            </a:extLst>
          </p:cNvPr>
          <p:cNvSpPr/>
          <p:nvPr/>
        </p:nvSpPr>
        <p:spPr>
          <a:xfrm>
            <a:off x="1080000" y="1292135"/>
            <a:ext cx="9604487" cy="663911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Объем 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отгруженных товаров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собственного производства, выполненных работ и услуг собственными силами,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млрд рублей</a:t>
            </a: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52C268DA-8F21-410A-91B9-3E4F98347D7C}"/>
              </a:ext>
            </a:extLst>
          </p:cNvPr>
          <p:cNvSpPr/>
          <p:nvPr/>
        </p:nvSpPr>
        <p:spPr>
          <a:xfrm>
            <a:off x="864000" y="2046528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527F20D-286F-4957-B351-4C8DC52C4927}"/>
              </a:ext>
            </a:extLst>
          </p:cNvPr>
          <p:cNvSpPr/>
          <p:nvPr/>
        </p:nvSpPr>
        <p:spPr>
          <a:xfrm>
            <a:off x="1080000" y="1956033"/>
            <a:ext cx="7056784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Инвестиции в основной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капитал,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млрд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рублей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99750" y="5793342"/>
          <a:ext cx="10040647" cy="434059"/>
        </p:xfrm>
        <a:graphic>
          <a:graphicData uri="http://schemas.openxmlformats.org/drawingml/2006/table">
            <a:tbl>
              <a:tblPr/>
              <a:tblGrid>
                <a:gridCol w="1598530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598529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750771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522409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903011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667397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439BD83-1607-4635-9061-BEF752AEB3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8355895"/>
              </p:ext>
            </p:extLst>
          </p:nvPr>
        </p:nvGraphicFramePr>
        <p:xfrm>
          <a:off x="711743" y="1131989"/>
          <a:ext cx="10600801" cy="1723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404910"/>
              </p:ext>
            </p:extLst>
          </p:nvPr>
        </p:nvGraphicFramePr>
        <p:xfrm>
          <a:off x="684265" y="2415225"/>
          <a:ext cx="10482587" cy="1302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Численность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населения, труд и занятость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sket Extended" panose="020B0503020600020003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Овал 62">
            <a:extLst>
              <a:ext uri="{FF2B5EF4-FFF2-40B4-BE49-F238E27FC236}">
                <a16:creationId xmlns:a16="http://schemas.microsoft.com/office/drawing/2014/main" id="{DDA9AEA9-76BB-4799-89F0-1ED0B2032B13}"/>
              </a:ext>
            </a:extLst>
          </p:cNvPr>
          <p:cNvSpPr/>
          <p:nvPr/>
        </p:nvSpPr>
        <p:spPr>
          <a:xfrm>
            <a:off x="864423" y="1128202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4FCE541-E65D-4FEF-90B7-DB46126D0656}"/>
              </a:ext>
            </a:extLst>
          </p:cNvPr>
          <p:cNvSpPr/>
          <p:nvPr/>
        </p:nvSpPr>
        <p:spPr>
          <a:xfrm>
            <a:off x="1080447" y="1034266"/>
            <a:ext cx="7056784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Все население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(на 1 января года),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тыс.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человек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52C268DA-8F21-410A-91B9-3E4F98347D7C}"/>
              </a:ext>
            </a:extLst>
          </p:cNvPr>
          <p:cNvSpPr/>
          <p:nvPr/>
        </p:nvSpPr>
        <p:spPr>
          <a:xfrm>
            <a:off x="864000" y="3353157"/>
            <a:ext cx="216024" cy="216024"/>
          </a:xfrm>
          <a:prstGeom prst="ellipse">
            <a:avLst/>
          </a:prstGeom>
          <a:solidFill>
            <a:srgbClr val="FE7F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527F20D-286F-4957-B351-4C8DC52C4927}"/>
              </a:ext>
            </a:extLst>
          </p:cNvPr>
          <p:cNvSpPr/>
          <p:nvPr/>
        </p:nvSpPr>
        <p:spPr>
          <a:xfrm>
            <a:off x="1080000" y="3246620"/>
            <a:ext cx="7056784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rgbClr val="FE7F2D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Старше </a:t>
            </a:r>
            <a:r>
              <a:rPr lang="ru-RU" sz="1800" dirty="0">
                <a:solidFill>
                  <a:srgbClr val="FE7F2D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трудоспособного, тыс. </a:t>
            </a:r>
            <a:r>
              <a:rPr lang="ru-RU" sz="1800" dirty="0" smtClean="0">
                <a:solidFill>
                  <a:srgbClr val="FE7F2D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человек</a:t>
            </a:r>
            <a:endParaRPr lang="ru-RU" sz="1800" dirty="0">
              <a:solidFill>
                <a:srgbClr val="FE7F2D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graphicFrame>
        <p:nvGraphicFramePr>
          <p:cNvPr id="67" name="Таблица 66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26654" y="5815031"/>
          <a:ext cx="10185890" cy="434059"/>
        </p:xfrm>
        <a:graphic>
          <a:graphicData uri="http://schemas.openxmlformats.org/drawingml/2006/table">
            <a:tbl>
              <a:tblPr/>
              <a:tblGrid>
                <a:gridCol w="1833243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776096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698874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698874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544432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634371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2134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sp>
        <p:nvSpPr>
          <p:cNvPr id="15" name="Овал 14">
            <a:extLst>
              <a:ext uri="{FF2B5EF4-FFF2-40B4-BE49-F238E27FC236}">
                <a16:creationId xmlns:a16="http://schemas.microsoft.com/office/drawing/2014/main" id="{0554761F-4B4C-43DB-AE86-87618D738392}"/>
              </a:ext>
            </a:extLst>
          </p:cNvPr>
          <p:cNvSpPr/>
          <p:nvPr/>
        </p:nvSpPr>
        <p:spPr>
          <a:xfrm>
            <a:off x="863114" y="2285540"/>
            <a:ext cx="216024" cy="216024"/>
          </a:xfrm>
          <a:prstGeom prst="ellipse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B86BE6F-0249-4968-9D04-F505FF03EF2A}"/>
              </a:ext>
            </a:extLst>
          </p:cNvPr>
          <p:cNvSpPr/>
          <p:nvPr/>
        </p:nvSpPr>
        <p:spPr>
          <a:xfrm>
            <a:off x="1080447" y="2183420"/>
            <a:ext cx="4320480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rgbClr val="0093A7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Трудоспособное </a:t>
            </a:r>
            <a:r>
              <a:rPr lang="ru-RU" sz="1800" dirty="0">
                <a:solidFill>
                  <a:srgbClr val="0093A7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население, тыс. </a:t>
            </a:r>
            <a:r>
              <a:rPr lang="ru-RU" sz="1800" dirty="0" smtClean="0">
                <a:solidFill>
                  <a:srgbClr val="0093A7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человек</a:t>
            </a:r>
            <a:endParaRPr lang="ru-RU" sz="1800" dirty="0">
              <a:solidFill>
                <a:srgbClr val="0093A7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AF5BD69E-0FE0-4EDD-90D6-E3C5B1762F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1264382"/>
              </p:ext>
            </p:extLst>
          </p:nvPr>
        </p:nvGraphicFramePr>
        <p:xfrm>
          <a:off x="738900" y="3511646"/>
          <a:ext cx="10482587" cy="121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AF5BD69E-0FE0-4EDD-90D6-E3C5B1762F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2152231"/>
              </p:ext>
            </p:extLst>
          </p:nvPr>
        </p:nvGraphicFramePr>
        <p:xfrm>
          <a:off x="711743" y="4822439"/>
          <a:ext cx="10482587" cy="121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Овал 17">
            <a:extLst>
              <a:ext uri="{FF2B5EF4-FFF2-40B4-BE49-F238E27FC236}">
                <a16:creationId xmlns:a16="http://schemas.microsoft.com/office/drawing/2014/main" id="{0554761F-4B4C-43DB-AE86-87618D738392}"/>
              </a:ext>
            </a:extLst>
          </p:cNvPr>
          <p:cNvSpPr/>
          <p:nvPr/>
        </p:nvSpPr>
        <p:spPr>
          <a:xfrm>
            <a:off x="864000" y="4693225"/>
            <a:ext cx="216024" cy="2160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86BE6F-0249-4968-9D04-F505FF03EF2A}"/>
              </a:ext>
            </a:extLst>
          </p:cNvPr>
          <p:cNvSpPr/>
          <p:nvPr/>
        </p:nvSpPr>
        <p:spPr>
          <a:xfrm>
            <a:off x="1080000" y="4591105"/>
            <a:ext cx="5591270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Количество занятых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в сфере МСП,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тыс. 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человек</a:t>
            </a:r>
            <a:endParaRPr lang="ru-RU" sz="1800" dirty="0">
              <a:solidFill>
                <a:schemeClr val="accent6">
                  <a:lumMod val="7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68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439BD83-1607-4635-9061-BEF752AEB354}"/>
              </a:ext>
            </a:extLst>
          </p:cNvPr>
          <p:cNvGraphicFramePr/>
          <p:nvPr>
            <p:extLst/>
          </p:nvPr>
        </p:nvGraphicFramePr>
        <p:xfrm>
          <a:off x="694606" y="1813382"/>
          <a:ext cx="10448010" cy="1275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BC5DD411-D03E-4100-B04D-2829CA4EF7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478251"/>
              </p:ext>
            </p:extLst>
          </p:nvPr>
        </p:nvGraphicFramePr>
        <p:xfrm>
          <a:off x="923915" y="3657304"/>
          <a:ext cx="10482587" cy="121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Денежные доходы и заработная плата населения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Овал 62">
            <a:extLst>
              <a:ext uri="{FF2B5EF4-FFF2-40B4-BE49-F238E27FC236}">
                <a16:creationId xmlns:a16="http://schemas.microsoft.com/office/drawing/2014/main" id="{DDA9AEA9-76BB-4799-89F0-1ED0B2032B13}"/>
              </a:ext>
            </a:extLst>
          </p:cNvPr>
          <p:cNvSpPr/>
          <p:nvPr/>
        </p:nvSpPr>
        <p:spPr>
          <a:xfrm>
            <a:off x="864000" y="1685763"/>
            <a:ext cx="216024" cy="21602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4FCE541-E65D-4FEF-90B7-DB46126D0656}"/>
              </a:ext>
            </a:extLst>
          </p:cNvPr>
          <p:cNvSpPr/>
          <p:nvPr/>
        </p:nvSpPr>
        <p:spPr>
          <a:xfrm>
            <a:off x="1080000" y="1586965"/>
            <a:ext cx="10999174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Доля населения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с доходами ниже прожиточного минимума к общей численности населения, % </a:t>
            </a: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52C268DA-8F21-410A-91B9-3E4F98347D7C}"/>
              </a:ext>
            </a:extLst>
          </p:cNvPr>
          <p:cNvSpPr/>
          <p:nvPr/>
        </p:nvSpPr>
        <p:spPr>
          <a:xfrm>
            <a:off x="864000" y="4578376"/>
            <a:ext cx="216024" cy="2160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527F20D-286F-4957-B351-4C8DC52C4927}"/>
              </a:ext>
            </a:extLst>
          </p:cNvPr>
          <p:cNvSpPr/>
          <p:nvPr/>
        </p:nvSpPr>
        <p:spPr>
          <a:xfrm>
            <a:off x="1080000" y="4494882"/>
            <a:ext cx="10671666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Прожиточный минимум 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в среднем на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душу населения (в среднем за год), тыс. рублей в месяц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554761F-4B4C-43DB-AE86-87618D738392}"/>
              </a:ext>
            </a:extLst>
          </p:cNvPr>
          <p:cNvSpPr/>
          <p:nvPr/>
        </p:nvSpPr>
        <p:spPr>
          <a:xfrm>
            <a:off x="864000" y="3305943"/>
            <a:ext cx="216024" cy="216024"/>
          </a:xfrm>
          <a:prstGeom prst="ellipse">
            <a:avLst/>
          </a:prstGeom>
          <a:solidFill>
            <a:srgbClr val="009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B86BE6F-0249-4968-9D04-F505FF03EF2A}"/>
              </a:ext>
            </a:extLst>
          </p:cNvPr>
          <p:cNvSpPr/>
          <p:nvPr/>
        </p:nvSpPr>
        <p:spPr>
          <a:xfrm>
            <a:off x="1080000" y="3186898"/>
            <a:ext cx="11110261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rgbClr val="0093A7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Номинальная начисленная среднемесячная заработная плата </a:t>
            </a:r>
            <a:r>
              <a:rPr lang="ru-RU" sz="1800" dirty="0">
                <a:solidFill>
                  <a:srgbClr val="0093A7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работников организаций, тыс. </a:t>
            </a:r>
            <a:r>
              <a:rPr lang="ru-RU" sz="1800" dirty="0" smtClean="0">
                <a:solidFill>
                  <a:srgbClr val="0093A7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рублей</a:t>
            </a:r>
            <a:endParaRPr lang="ru-RU" sz="1800" dirty="0">
              <a:solidFill>
                <a:srgbClr val="0093A7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AF5BD69E-0FE0-4EDD-90D6-E3C5B1762F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533775"/>
              </p:ext>
            </p:extLst>
          </p:nvPr>
        </p:nvGraphicFramePr>
        <p:xfrm>
          <a:off x="923915" y="4873777"/>
          <a:ext cx="10482587" cy="121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3450BD5D-1AB8-46E4-A2B2-89A46E2296D8}"/>
              </a:ext>
            </a:extLst>
          </p:cNvPr>
          <p:cNvSpPr txBox="1"/>
          <p:nvPr/>
        </p:nvSpPr>
        <p:spPr>
          <a:xfrm>
            <a:off x="3239731" y="2291272"/>
            <a:ext cx="63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-52"/>
              </a:rPr>
              <a:t> 9,5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A3C00F-3D78-4241-B9DD-A9CCD3A6BB06}"/>
              </a:ext>
            </a:extLst>
          </p:cNvPr>
          <p:cNvSpPr txBox="1"/>
          <p:nvPr/>
        </p:nvSpPr>
        <p:spPr>
          <a:xfrm>
            <a:off x="1571070" y="2342645"/>
            <a:ext cx="6500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-52"/>
              </a:rPr>
              <a:t>9,4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073157-3734-4A30-9620-49DFE291B3A0}"/>
              </a:ext>
            </a:extLst>
          </p:cNvPr>
          <p:cNvSpPr txBox="1"/>
          <p:nvPr/>
        </p:nvSpPr>
        <p:spPr>
          <a:xfrm>
            <a:off x="5005307" y="2059246"/>
            <a:ext cx="54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-52"/>
              </a:rPr>
              <a:t>9,8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686986-269F-48DC-9798-EAC137F9DEA7}"/>
              </a:ext>
            </a:extLst>
          </p:cNvPr>
          <p:cNvSpPr txBox="1"/>
          <p:nvPr/>
        </p:nvSpPr>
        <p:spPr>
          <a:xfrm>
            <a:off x="6672262" y="2193889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-52"/>
              </a:rPr>
              <a:t>9,6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Bebas Neue Bold" panose="020B0606020202050201" pitchFamily="34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2A5A43-F44F-49D4-9166-8351F6A65695}"/>
              </a:ext>
            </a:extLst>
          </p:cNvPr>
          <p:cNvSpPr txBox="1"/>
          <p:nvPr/>
        </p:nvSpPr>
        <p:spPr>
          <a:xfrm>
            <a:off x="8357508" y="2341253"/>
            <a:ext cx="558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-52"/>
              </a:rPr>
              <a:t>9,3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Bebas Neue Bold" panose="020B0606020202050201" pitchFamily="34" charset="-52"/>
            </a:endParaRPr>
          </a:p>
        </p:txBody>
      </p:sp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945D674A-B9EA-4DD3-89F4-A13B43D1D9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12173" y="5811244"/>
          <a:ext cx="9747421" cy="434059"/>
        </p:xfrm>
        <a:graphic>
          <a:graphicData uri="http://schemas.openxmlformats.org/drawingml/2006/table">
            <a:tbl>
              <a:tblPr/>
              <a:tblGrid>
                <a:gridCol w="1828225">
                  <a:extLst>
                    <a:ext uri="{9D8B030D-6E8A-4147-A177-3AD203B41FA5}">
                      <a16:colId xmlns:a16="http://schemas.microsoft.com/office/drawing/2014/main" val="1060265752"/>
                    </a:ext>
                  </a:extLst>
                </a:gridCol>
                <a:gridCol w="1773538">
                  <a:extLst>
                    <a:ext uri="{9D8B030D-6E8A-4147-A177-3AD203B41FA5}">
                      <a16:colId xmlns:a16="http://schemas.microsoft.com/office/drawing/2014/main" val="1993930684"/>
                    </a:ext>
                  </a:extLst>
                </a:gridCol>
                <a:gridCol w="1625744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477949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551846">
                  <a:extLst>
                    <a:ext uri="{9D8B030D-6E8A-4147-A177-3AD203B41FA5}">
                      <a16:colId xmlns:a16="http://schemas.microsoft.com/office/drawing/2014/main" val="2083785394"/>
                    </a:ext>
                  </a:extLst>
                </a:gridCol>
                <a:gridCol w="1490119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</a:tblGrid>
              <a:tr h="2134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2B2A5A43-F44F-49D4-9166-8351F6A65695}"/>
              </a:ext>
            </a:extLst>
          </p:cNvPr>
          <p:cNvSpPr txBox="1"/>
          <p:nvPr/>
        </p:nvSpPr>
        <p:spPr>
          <a:xfrm>
            <a:off x="10045972" y="2446090"/>
            <a:ext cx="642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-52"/>
              </a:rPr>
              <a:t>9,0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Bebas Neue Bold" panose="020B0606020202050201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1028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643960-E724-40F9-91D1-C77EED09D670}"/>
              </a:ext>
            </a:extLst>
          </p:cNvPr>
          <p:cNvSpPr/>
          <p:nvPr/>
        </p:nvSpPr>
        <p:spPr>
          <a:xfrm>
            <a:off x="2868506" y="349934"/>
            <a:ext cx="8998917" cy="62478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Цели и задачи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бюджетной политики на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2023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-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2025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годы</a:t>
            </a:r>
          </a:p>
          <a:p>
            <a:pPr algn="ctr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выполнение национальных и региональных проектов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обеспечение сбалансированности и устойчивости окружного бюджета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сохранение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и развитие доходных источников окружного бюджета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повышение эффективности расходов окружного бюджета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повышение качества и эффективности управления государственным долгом округа</a:t>
            </a:r>
          </a:p>
          <a:p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</a:endParaRPr>
          </a:p>
          <a:p>
            <a:pPr algn="ctr"/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Bebas Neue Bold" panose="020B0606020202050201" pitchFamily="34" charset="-52"/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Основные направления бюджетной политики на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2023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-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2025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-52"/>
              </a:rPr>
              <a:t>годы</a:t>
            </a:r>
          </a:p>
          <a:p>
            <a:pPr algn="ctr"/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</a:endParaRPr>
          </a:p>
          <a:p>
            <a:pPr algn="ctr"/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долгосрочная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сбалансированность 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устойчивость бюджетной системы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осуществление бюджетных расходов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с учетом возможностей доходной базы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недопущение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образования просроченной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кредиторской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задолженности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сохранение бюджета развития и повышение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эффективности бюджетных расходов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повышение качества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финансового менеджмента главных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администраторов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бюджетных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средств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повышение эффективности реализации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государственных программ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</a:endParaRP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повышение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прозрачности бюджета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и открытости бюджетных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данных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,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</a:rPr>
              <a:t>в том числе при размещении информации на едином портале бюджетной системы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3" t="-753" r="39521" b="-2"/>
          <a:stretch/>
        </p:blipFill>
        <p:spPr>
          <a:xfrm>
            <a:off x="13660" y="-84524"/>
            <a:ext cx="2854846" cy="69441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5BD08E-D182-4B41-B4CC-E7B247FB7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406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762EDC-EBCD-4C6D-9694-1B96B6788DF0}"/>
              </a:ext>
            </a:extLst>
          </p:cNvPr>
          <p:cNvSpPr/>
          <p:nvPr/>
        </p:nvSpPr>
        <p:spPr>
          <a:xfrm>
            <a:off x="2729050" y="152523"/>
            <a:ext cx="8656454" cy="623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sket Extended" panose="020B0503020600020003" pitchFamily="34" charset="0"/>
              </a:rPr>
              <a:t>Консолидированный бюджет НАО, млрд руб.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62AE432-328C-403F-B782-60E7D8199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0" y="448497"/>
            <a:ext cx="1989354" cy="561993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34" name="Таблица 33">
            <a:extLst>
              <a:ext uri="{FF2B5EF4-FFF2-40B4-BE49-F238E27FC236}">
                <a16:creationId xmlns:a16="http://schemas.microsoft.com/office/drawing/2014/main" id="{4AFEBB32-4C19-4AE8-BA71-1756296888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868561"/>
              </p:ext>
            </p:extLst>
          </p:nvPr>
        </p:nvGraphicFramePr>
        <p:xfrm>
          <a:off x="982641" y="5995209"/>
          <a:ext cx="10297140" cy="458921"/>
        </p:xfrm>
        <a:graphic>
          <a:graphicData uri="http://schemas.openxmlformats.org/drawingml/2006/table">
            <a:tbl>
              <a:tblPr/>
              <a:tblGrid>
                <a:gridCol w="1471020">
                  <a:extLst>
                    <a:ext uri="{9D8B030D-6E8A-4147-A177-3AD203B41FA5}">
                      <a16:colId xmlns:a16="http://schemas.microsoft.com/office/drawing/2014/main" val="3542873401"/>
                    </a:ext>
                  </a:extLst>
                </a:gridCol>
                <a:gridCol w="1471020">
                  <a:extLst>
                    <a:ext uri="{9D8B030D-6E8A-4147-A177-3AD203B41FA5}">
                      <a16:colId xmlns:a16="http://schemas.microsoft.com/office/drawing/2014/main" val="37338309"/>
                    </a:ext>
                  </a:extLst>
                </a:gridCol>
                <a:gridCol w="1471020">
                  <a:extLst>
                    <a:ext uri="{9D8B030D-6E8A-4147-A177-3AD203B41FA5}">
                      <a16:colId xmlns:a16="http://schemas.microsoft.com/office/drawing/2014/main" val="362693307"/>
                    </a:ext>
                  </a:extLst>
                </a:gridCol>
                <a:gridCol w="1471020">
                  <a:extLst>
                    <a:ext uri="{9D8B030D-6E8A-4147-A177-3AD203B41FA5}">
                      <a16:colId xmlns:a16="http://schemas.microsoft.com/office/drawing/2014/main" val="3420187210"/>
                    </a:ext>
                  </a:extLst>
                </a:gridCol>
                <a:gridCol w="1471020">
                  <a:extLst>
                    <a:ext uri="{9D8B030D-6E8A-4147-A177-3AD203B41FA5}">
                      <a16:colId xmlns:a16="http://schemas.microsoft.com/office/drawing/2014/main" val="2119485028"/>
                    </a:ext>
                  </a:extLst>
                </a:gridCol>
                <a:gridCol w="1471020">
                  <a:extLst>
                    <a:ext uri="{9D8B030D-6E8A-4147-A177-3AD203B41FA5}">
                      <a16:colId xmlns:a16="http://schemas.microsoft.com/office/drawing/2014/main" val="129422111"/>
                    </a:ext>
                  </a:extLst>
                </a:gridCol>
                <a:gridCol w="1471020">
                  <a:extLst>
                    <a:ext uri="{9D8B030D-6E8A-4147-A177-3AD203B41FA5}">
                      <a16:colId xmlns:a16="http://schemas.microsoft.com/office/drawing/2014/main" val="2838584052"/>
                    </a:ext>
                  </a:extLst>
                </a:gridCol>
              </a:tblGrid>
              <a:tr h="4589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2019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2023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ebas Neue Bold" panose="020B0606020202050201" pitchFamily="34" charset="-52"/>
                        </a:rPr>
                        <a:t>2025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Bebas Neue Bold" panose="020B0606020202050201" pitchFamily="34" charset="-52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3A7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25818"/>
                  </a:ext>
                </a:extLst>
              </a:tr>
            </a:tbl>
          </a:graphicData>
        </a:graphic>
      </p:graphicFrame>
      <p:sp>
        <p:nvSpPr>
          <p:cNvPr id="13" name="Овал 12">
            <a:extLst>
              <a:ext uri="{FF2B5EF4-FFF2-40B4-BE49-F238E27FC236}">
                <a16:creationId xmlns:a16="http://schemas.microsoft.com/office/drawing/2014/main" id="{2AB117E2-50E0-454B-8651-E5BC493F906F}"/>
              </a:ext>
            </a:extLst>
          </p:cNvPr>
          <p:cNvSpPr/>
          <p:nvPr/>
        </p:nvSpPr>
        <p:spPr>
          <a:xfrm>
            <a:off x="1918745" y="5576598"/>
            <a:ext cx="216024" cy="21602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9B02372-2271-48DE-BE5B-9F2C38CACBAE}"/>
              </a:ext>
            </a:extLst>
          </p:cNvPr>
          <p:cNvSpPr/>
          <p:nvPr/>
        </p:nvSpPr>
        <p:spPr>
          <a:xfrm>
            <a:off x="2134769" y="5491154"/>
            <a:ext cx="1152128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Доходы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F7B6CE7F-A044-41FF-BEF7-4027DF63C0B2}"/>
              </a:ext>
            </a:extLst>
          </p:cNvPr>
          <p:cNvSpPr/>
          <p:nvPr/>
        </p:nvSpPr>
        <p:spPr>
          <a:xfrm>
            <a:off x="4875084" y="5576598"/>
            <a:ext cx="216024" cy="21602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A07A80A-4107-4F5D-863F-82772F72BAA9}"/>
              </a:ext>
            </a:extLst>
          </p:cNvPr>
          <p:cNvSpPr/>
          <p:nvPr/>
        </p:nvSpPr>
        <p:spPr>
          <a:xfrm>
            <a:off x="5091108" y="5491154"/>
            <a:ext cx="2516269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Государственный долг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7DD4400F-09D7-4758-B521-778A2C56BD12}"/>
              </a:ext>
            </a:extLst>
          </p:cNvPr>
          <p:cNvSpPr/>
          <p:nvPr/>
        </p:nvSpPr>
        <p:spPr>
          <a:xfrm>
            <a:off x="3430913" y="5576598"/>
            <a:ext cx="216024" cy="21602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6599B2E-3904-48B1-9AA1-D0437A2A46DA}"/>
              </a:ext>
            </a:extLst>
          </p:cNvPr>
          <p:cNvSpPr/>
          <p:nvPr/>
        </p:nvSpPr>
        <p:spPr>
          <a:xfrm>
            <a:off x="3646937" y="5491154"/>
            <a:ext cx="1152128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Расходы</a:t>
            </a:r>
            <a:endParaRPr lang="ru-RU" sz="1600" dirty="0">
              <a:solidFill>
                <a:srgbClr val="C00000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82BCA59-4638-462B-807B-137EBF82F7CF}"/>
              </a:ext>
            </a:extLst>
          </p:cNvPr>
          <p:cNvSpPr/>
          <p:nvPr/>
        </p:nvSpPr>
        <p:spPr>
          <a:xfrm>
            <a:off x="7891605" y="5491154"/>
            <a:ext cx="2308060" cy="38691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1800" b="1" dirty="0">
                <a:solidFill>
                  <a:srgbClr val="C3B732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Дефицит/профицит</a:t>
            </a:r>
            <a:endParaRPr lang="ru-RU" sz="1600" dirty="0">
              <a:solidFill>
                <a:srgbClr val="C3B732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CE1B3184-F159-4CDE-B2F6-6930B9634FF1}"/>
              </a:ext>
            </a:extLst>
          </p:cNvPr>
          <p:cNvSpPr/>
          <p:nvPr/>
        </p:nvSpPr>
        <p:spPr>
          <a:xfrm>
            <a:off x="7683396" y="5556432"/>
            <a:ext cx="216024" cy="216024"/>
          </a:xfrm>
          <a:prstGeom prst="ellipse">
            <a:avLst/>
          </a:prstGeom>
          <a:solidFill>
            <a:srgbClr val="C3B732"/>
          </a:solidFill>
          <a:ln>
            <a:solidFill>
              <a:srgbClr val="C3B7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315FA4D8-C28B-4C55-985A-3C0D39DCAF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029687"/>
              </p:ext>
            </p:extLst>
          </p:nvPr>
        </p:nvGraphicFramePr>
        <p:xfrm>
          <a:off x="478582" y="1239669"/>
          <a:ext cx="11017223" cy="4048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591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3578E"/>
      </a:accent1>
      <a:accent2>
        <a:srgbClr val="2D96D3"/>
      </a:accent2>
      <a:accent3>
        <a:srgbClr val="6689BB"/>
      </a:accent3>
      <a:accent4>
        <a:srgbClr val="149CBB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0DBB481C93DAF419A9D48EED46B42D6" ma:contentTypeVersion="3" ma:contentTypeDescription="Создание документа." ma:contentTypeScope="" ma:versionID="26fa1bc375c84854348a73d9b426f32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27642468eb898663ac97b9d62a43e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9" nillable="true" ma:displayName="$Resources:dlccore,DocumentRoutingRuleDescription_DisplayName;" ma:hidden="true" ma:internalName="RoutingRuleDescription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E270871-41D4-4DD5-8956-F4FF449DD821}"/>
</file>

<file path=customXml/itemProps2.xml><?xml version="1.0" encoding="utf-8"?>
<ds:datastoreItem xmlns:ds="http://schemas.openxmlformats.org/officeDocument/2006/customXml" ds:itemID="{9C2969CE-E9B4-4259-BD71-C33B7B216B10}"/>
</file>

<file path=customXml/itemProps3.xml><?xml version="1.0" encoding="utf-8"?>
<ds:datastoreItem xmlns:ds="http://schemas.openxmlformats.org/officeDocument/2006/customXml" ds:itemID="{3C369E67-0B8A-4802-AECE-614AA93C9E01}"/>
</file>

<file path=docProps/app.xml><?xml version="1.0" encoding="utf-8"?>
<Properties xmlns="http://schemas.openxmlformats.org/officeDocument/2006/extended-properties" xmlns:vt="http://schemas.openxmlformats.org/officeDocument/2006/docPropsVTypes">
  <TotalTime>84222</TotalTime>
  <Words>2253</Words>
  <Application>Microsoft Office PowerPoint</Application>
  <PresentationFormat>Произвольный</PresentationFormat>
  <Paragraphs>925</Paragraphs>
  <Slides>21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Asket Extended</vt:lpstr>
      <vt:lpstr>Bahnschrift</vt:lpstr>
      <vt:lpstr>Bebas Neue Bold</vt:lpstr>
      <vt:lpstr>Calibri</vt:lpstr>
      <vt:lpstr>PT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Прийма Евгения Владимировна</dc:creator>
  <cp:lastModifiedBy>Прийма Евгения Владимировна</cp:lastModifiedBy>
  <cp:revision>1660</cp:revision>
  <cp:lastPrinted>2022-10-26T10:49:42Z</cp:lastPrinted>
  <dcterms:created xsi:type="dcterms:W3CDTF">2016-11-19T09:21:03Z</dcterms:created>
  <dcterms:modified xsi:type="dcterms:W3CDTF">2022-11-08T09:47:22Z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0x01010050DBB481C93DAF419A9D48EED46B42D6</vt:lpwstr>
  </property>
</Properties>
</file>